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68" r:id="rId7"/>
    <p:sldId id="269" r:id="rId8"/>
    <p:sldId id="263" r:id="rId9"/>
    <p:sldId id="262" r:id="rId10"/>
    <p:sldId id="265" r:id="rId11"/>
    <p:sldId id="261" r:id="rId12"/>
    <p:sldId id="272" r:id="rId13"/>
    <p:sldId id="273" r:id="rId14"/>
    <p:sldId id="274" r:id="rId15"/>
    <p:sldId id="275" r:id="rId16"/>
    <p:sldId id="276" r:id="rId17"/>
    <p:sldId id="277" r:id="rId18"/>
    <p:sldId id="287" r:id="rId19"/>
    <p:sldId id="279" r:id="rId20"/>
    <p:sldId id="281" r:id="rId21"/>
    <p:sldId id="289" r:id="rId22"/>
    <p:sldId id="280" r:id="rId23"/>
    <p:sldId id="282" r:id="rId24"/>
    <p:sldId id="290" r:id="rId25"/>
    <p:sldId id="283" r:id="rId26"/>
    <p:sldId id="284" r:id="rId27"/>
    <p:sldId id="285" r:id="rId28"/>
    <p:sldId id="286" r:id="rId29"/>
    <p:sldId id="291" r:id="rId30"/>
    <p:sldId id="264" r:id="rId31"/>
    <p:sldId id="270" r:id="rId32"/>
    <p:sldId id="260" r:id="rId33"/>
    <p:sldId id="2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7C38-5D53-E341-B468-F5DC9968B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A558F-2B22-7344-8C27-9F744EA47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07AB2-F5EE-5D4C-B735-C937A90A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78C35-BDE2-954C-BC8B-855B4561A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C5ECA-F304-8042-A074-A66E1AFD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0D47-AA6B-6347-BE39-64BAC630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74148E-14D8-DA43-8ED4-C61A33767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3882A-4A09-4642-8914-84D2820E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C0D16-AB58-944D-B0C8-7695816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C3103-60D1-544C-8AD9-7893B61C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D3842F-4B87-744E-959D-D38F0D1EE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7B4F3-CEBF-EC45-89B2-C215346F2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4EBA-0F5D-7C46-B503-26C1B668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BE062-10A5-E842-A82B-877A93DC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F2EE5-2A68-4D49-AD66-37E754070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6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A3AD-E479-4545-92ED-DD9A3F808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287FC-2605-1E4C-8E76-FDE76B23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51C32-BBC7-C14B-84B2-CFC7BD76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5B142-E392-8944-8A0D-EF2FB6A0B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AA0D6-478B-5248-BDA9-83EC67D9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57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3F91-5941-BE4E-8954-1693CF6C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CFB87-4448-3640-9C9B-32ED70D7D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7DE62-5D0C-B542-99FA-8AD9E60A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7934B-F1D6-C143-9F9C-0E4A0CF2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446A6-0079-184E-885F-9B0F03E3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6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0AF9-E0F6-1848-97AB-95CB5BBB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29B07-FB93-DE49-B84A-AE627343D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8F77A-C30B-EA4E-AD01-249B95086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C1794-A36B-0E46-A72D-E3DE26E3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ABA04-FE61-D347-B53D-C8589166F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01D26-4269-2B40-A1A1-46CE89C1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08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29FBB-A2D0-0844-A813-596C3353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12241-128B-7F49-822D-5F8B31649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C43A8-0B93-AA4F-8D95-AB8BFD652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717D4-8F40-234F-83C6-23BA62C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D0449-6AA7-C446-AF17-1A453C1B1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B28FA-2945-B44E-BD03-AD100FF4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D42727-41D9-A141-A0EE-542E41BD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8007A-FCF3-D54D-B8F7-74398EF5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2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3847-4A88-074D-B4E9-782BC99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D17A5-5B9E-DE48-8493-309F5009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8EA4D-F11D-3648-9DA8-9E710AEA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30F09-7F57-C841-BBA5-69B29B75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8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61E466-6C5F-4546-B261-92C5DECE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42F0D-E841-3E42-BDC5-C204BC41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57735-68BB-9440-BD80-4B3618EE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2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21B5-5A56-7C42-8812-DD64A853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F54F2-286D-0B4C-8AC6-3D1DA348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E7295-5BD0-264C-8CDD-E917D86C1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AD283-A5E8-214E-A364-A99B52664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30601-71FF-184C-89CD-29E085444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E964C-FAC3-7B46-B06C-1A7CA659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4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7F09-FAB5-4B46-88EE-8C19521B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9723E-2EB0-6E43-99CB-F3475B938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42BDC-4580-2A44-B21C-07286515E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2CE6C-9E3B-954E-9172-227EE83E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1CF2D-1A6A-9043-92B5-8D01884B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0B5CA-B7D0-9B4D-A720-53EB4B25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D4943E-6BF7-6740-B342-6FA6B264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CFA17-BE26-D946-AA70-8718DE3EF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09E7B-CD37-C24B-ABEC-42CF242E2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C4D7F-B4A5-3442-AEBB-6B4DC9CD8FC1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D3047-93D9-3848-8EAC-58581503F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BBAAD-E87D-644C-80B1-CB249467A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BCD29-D577-2049-A72B-465C7B1F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8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mrmarge/cicling04eval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diagnose-overfitting-underfitting-lstm-models/" TargetMode="External"/><Relationship Id="rId2" Type="http://schemas.openxmlformats.org/officeDocument/2006/relationships/hyperlink" Target="https://noon99jaki.github.io/publication/2017-text-ge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how-to-stop-training-deep-neural-networks-at-the-right-time-using-early-stopping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etitions.codalab.org/competitions/518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6.11230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6.11230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laces.csail.mit.edu/places_NIPS14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laces.csail.mit.edu/places_NIPS14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F7527-4A1E-8943-8BC1-0B83C643B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深度学习调参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196FA-C9CB-4B46-A1EE-0897DD4623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7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A88F4-FF00-9346-8F82-2D2DC865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文本合成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06F257-70E7-C543-BCD4-909EDF6FA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700" y="2585244"/>
            <a:ext cx="68326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BE70-7AE3-7740-A24D-34EA0598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文本合成的效果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E369CB-0FF9-214E-A223-0BB83E6DF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64" y="1690688"/>
            <a:ext cx="12011471" cy="3038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2EB7D8-D33E-9441-A604-B528AC143083}"/>
              </a:ext>
            </a:extLst>
          </p:cNvPr>
          <p:cNvSpPr/>
          <p:nvPr/>
        </p:nvSpPr>
        <p:spPr>
          <a:xfrm>
            <a:off x="394890" y="5387459"/>
            <a:ext cx="514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http://www.cs.cmu.edu/~mrmarge/cicling04eval.pdf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3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C473-5CC5-174D-B6C9-809D8472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Captioning</a:t>
            </a:r>
            <a:r>
              <a:rPr lang="zh-CN" altLang="en-US" dirty="0"/>
              <a:t> 预期的最佳效果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6F93D-B145-6547-816C-D054D0DAD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目标检测效果 * 动作识别效果 * 场景理解效果 * 文本合成效果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0.36 * 0.88 * 0.66 * 0.753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8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42E0-C920-3F44-9186-597BCD67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en-US" altLang="zh-CN" dirty="0"/>
              <a:t>.</a:t>
            </a:r>
            <a:r>
              <a:rPr lang="zh-CN" altLang="en-US" dirty="0"/>
              <a:t> 建立合理的数据集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36931-9F30-E94C-BEAE-15B15D46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测试数据集的数据 </a:t>
            </a:r>
            <a:r>
              <a:rPr lang="en-US" altLang="zh-CN" dirty="0"/>
              <a:t>==</a:t>
            </a:r>
            <a:r>
              <a:rPr lang="zh-CN" altLang="en-US" dirty="0"/>
              <a:t> 训练数据集的数据</a:t>
            </a:r>
            <a:r>
              <a:rPr lang="en-US" altLang="zh-CN" dirty="0"/>
              <a:t>?</a:t>
            </a:r>
          </a:p>
          <a:p>
            <a:endParaRPr lang="en-US" sz="2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zh-CN" altLang="en-US" sz="2600" dirty="0">
                <a:latin typeface="Songti TC" panose="02010600040101010101" pitchFamily="2" charset="-120"/>
                <a:ea typeface="Songti TC" panose="02010600040101010101" pitchFamily="2" charset="-120"/>
              </a:rPr>
              <a:t>以</a:t>
            </a:r>
            <a:r>
              <a:rPr lang="en-US" altLang="zh-CN" sz="2600" dirty="0">
                <a:latin typeface="Songti TC" panose="02010600040101010101" pitchFamily="2" charset="-120"/>
                <a:ea typeface="Songti TC" panose="02010600040101010101" pitchFamily="2" charset="-120"/>
              </a:rPr>
              <a:t>image</a:t>
            </a:r>
            <a:r>
              <a:rPr lang="zh-CN" altLang="en-US" sz="2600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sz="2600" dirty="0">
                <a:latin typeface="Songti TC" panose="02010600040101010101" pitchFamily="2" charset="-120"/>
                <a:ea typeface="Songti TC" panose="02010600040101010101" pitchFamily="2" charset="-120"/>
              </a:rPr>
              <a:t>captioning</a:t>
            </a:r>
            <a:r>
              <a:rPr lang="zh-CN" altLang="en-US" sz="2600" dirty="0">
                <a:latin typeface="Songti TC" panose="02010600040101010101" pitchFamily="2" charset="-120"/>
                <a:ea typeface="Songti TC" panose="02010600040101010101" pitchFamily="2" charset="-120"/>
              </a:rPr>
              <a:t> 为例</a:t>
            </a:r>
            <a:r>
              <a:rPr lang="en-US" altLang="zh-CN" sz="2600" dirty="0">
                <a:latin typeface="Songti TC" panose="02010600040101010101" pitchFamily="2" charset="-120"/>
                <a:ea typeface="Songti TC" panose="02010600040101010101" pitchFamily="2" charset="-120"/>
              </a:rPr>
              <a:t>:</a:t>
            </a:r>
          </a:p>
          <a:p>
            <a:r>
              <a:rPr lang="zh-CN" altLang="en-US" sz="2600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sz="2600" dirty="0">
                <a:latin typeface="+mj-ea"/>
                <a:ea typeface="+mj-ea"/>
              </a:rPr>
              <a:t>1. </a:t>
            </a:r>
            <a:r>
              <a:rPr lang="zh-CN" altLang="en-US" sz="2600" dirty="0">
                <a:latin typeface="+mj-ea"/>
                <a:ea typeface="+mj-ea"/>
              </a:rPr>
              <a:t>测试图像里面的物体</a:t>
            </a:r>
            <a:r>
              <a:rPr lang="en-US" altLang="zh-CN" sz="2600" dirty="0">
                <a:latin typeface="+mj-ea"/>
                <a:ea typeface="+mj-ea"/>
              </a:rPr>
              <a:t>(</a:t>
            </a:r>
            <a:r>
              <a:rPr lang="zh-CN" altLang="en-US" sz="2600" dirty="0">
                <a:latin typeface="+mj-ea"/>
                <a:ea typeface="+mj-ea"/>
              </a:rPr>
              <a:t>人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狗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飞机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篮球</a:t>
            </a:r>
            <a:r>
              <a:rPr lang="en-US" altLang="zh-CN" sz="2600" dirty="0">
                <a:latin typeface="+mj-ea"/>
                <a:ea typeface="+mj-ea"/>
              </a:rPr>
              <a:t>)</a:t>
            </a:r>
            <a:r>
              <a:rPr lang="zh-CN" altLang="en-US" sz="2600" dirty="0">
                <a:latin typeface="+mj-ea"/>
                <a:ea typeface="+mj-ea"/>
              </a:rPr>
              <a:t>和场景</a:t>
            </a:r>
            <a:r>
              <a:rPr lang="en-US" altLang="zh-CN" sz="2600" dirty="0">
                <a:latin typeface="+mj-ea"/>
                <a:ea typeface="+mj-ea"/>
              </a:rPr>
              <a:t>(</a:t>
            </a:r>
            <a:r>
              <a:rPr lang="zh-CN" altLang="en-US" sz="2600" dirty="0">
                <a:latin typeface="+mj-ea"/>
                <a:ea typeface="+mj-ea"/>
              </a:rPr>
              <a:t>打篮球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坐飞机</a:t>
            </a:r>
            <a:r>
              <a:rPr lang="en-US" altLang="zh-CN" sz="2600" dirty="0">
                <a:latin typeface="+mj-ea"/>
                <a:ea typeface="+mj-ea"/>
              </a:rPr>
              <a:t>)</a:t>
            </a:r>
            <a:r>
              <a:rPr lang="zh-CN" altLang="en-US" sz="2600" dirty="0">
                <a:latin typeface="+mj-ea"/>
                <a:ea typeface="+mj-ea"/>
              </a:rPr>
              <a:t>是否出现在训练数据集中</a:t>
            </a:r>
            <a:r>
              <a:rPr lang="en-US" altLang="zh-CN" sz="2600" dirty="0">
                <a:latin typeface="+mj-ea"/>
                <a:ea typeface="+mj-ea"/>
              </a:rPr>
              <a:t>? </a:t>
            </a:r>
            <a:r>
              <a:rPr lang="zh-CN" altLang="en-US" sz="2600" dirty="0">
                <a:latin typeface="+mj-ea"/>
                <a:ea typeface="+mj-ea"/>
              </a:rPr>
              <a:t>如果没有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需要添加具有这些物体和场景的图像在训练数据集中</a:t>
            </a:r>
          </a:p>
          <a:p>
            <a:r>
              <a:rPr lang="en-US" altLang="zh-CN" sz="2600" dirty="0">
                <a:latin typeface="+mj-ea"/>
                <a:ea typeface="+mj-ea"/>
              </a:rPr>
              <a:t>2. </a:t>
            </a:r>
            <a:r>
              <a:rPr lang="zh-CN" altLang="en-US" sz="2600" dirty="0">
                <a:latin typeface="+mj-ea"/>
                <a:ea typeface="+mj-ea"/>
              </a:rPr>
              <a:t>测试图像对应的标题中的单词</a:t>
            </a:r>
            <a:r>
              <a:rPr lang="en-US" altLang="zh-CN" sz="2600" dirty="0">
                <a:latin typeface="+mj-ea"/>
                <a:ea typeface="+mj-ea"/>
              </a:rPr>
              <a:t>(</a:t>
            </a:r>
            <a:r>
              <a:rPr lang="zh-CN" altLang="en-US" sz="2600" dirty="0">
                <a:latin typeface="+mj-ea"/>
                <a:ea typeface="+mj-ea"/>
              </a:rPr>
              <a:t>飞机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篮球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坐飞机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打篮球</a:t>
            </a:r>
            <a:r>
              <a:rPr lang="en-US" altLang="zh-CN" sz="2600" dirty="0">
                <a:latin typeface="+mj-ea"/>
                <a:ea typeface="+mj-ea"/>
              </a:rPr>
              <a:t>) </a:t>
            </a:r>
            <a:r>
              <a:rPr lang="zh-CN" altLang="en-US" sz="2600" dirty="0">
                <a:latin typeface="+mj-ea"/>
                <a:ea typeface="+mj-ea"/>
              </a:rPr>
              <a:t>和句子</a:t>
            </a:r>
            <a:r>
              <a:rPr lang="en-US" altLang="zh-CN" sz="2600" dirty="0">
                <a:latin typeface="+mj-ea"/>
                <a:ea typeface="+mj-ea"/>
              </a:rPr>
              <a:t>(</a:t>
            </a:r>
            <a:r>
              <a:rPr lang="zh-CN" altLang="en-US" sz="2600" dirty="0">
                <a:latin typeface="+mj-ea"/>
                <a:ea typeface="+mj-ea"/>
              </a:rPr>
              <a:t>一群男孩在打篮球</a:t>
            </a:r>
            <a:r>
              <a:rPr lang="en-US" altLang="zh-CN" sz="2600" dirty="0">
                <a:latin typeface="+mj-ea"/>
                <a:ea typeface="+mj-ea"/>
              </a:rPr>
              <a:t>) </a:t>
            </a:r>
            <a:r>
              <a:rPr lang="zh-CN" altLang="en-US" sz="2600" dirty="0">
                <a:latin typeface="+mj-ea"/>
                <a:ea typeface="+mj-ea"/>
              </a:rPr>
              <a:t>是否出现在训练数据集中</a:t>
            </a:r>
            <a:r>
              <a:rPr lang="en-US" altLang="zh-CN" sz="2600" dirty="0">
                <a:latin typeface="+mj-ea"/>
                <a:ea typeface="+mj-ea"/>
              </a:rPr>
              <a:t>? </a:t>
            </a:r>
            <a:r>
              <a:rPr lang="zh-CN" altLang="en-US" sz="2600" dirty="0">
                <a:latin typeface="+mj-ea"/>
                <a:ea typeface="+mj-ea"/>
              </a:rPr>
              <a:t>如果没有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也需要添加这些物体和场景在训练数据集中</a:t>
            </a:r>
          </a:p>
          <a:p>
            <a:r>
              <a:rPr lang="en-US" altLang="zh-CN" sz="2600" dirty="0">
                <a:latin typeface="+mj-ea"/>
                <a:ea typeface="+mj-ea"/>
              </a:rPr>
              <a:t>3. </a:t>
            </a:r>
            <a:r>
              <a:rPr lang="zh-CN" altLang="en-US" sz="2600" dirty="0">
                <a:latin typeface="+mj-ea"/>
                <a:ea typeface="+mj-ea"/>
              </a:rPr>
              <a:t>如果测试数据和训练数据的</a:t>
            </a:r>
            <a:r>
              <a:rPr lang="en-US" altLang="zh-CN" sz="2600" dirty="0">
                <a:latin typeface="+mj-ea"/>
                <a:ea typeface="+mj-ea"/>
              </a:rPr>
              <a:t>coverage(</a:t>
            </a:r>
            <a:r>
              <a:rPr lang="zh-CN" altLang="en-US" sz="2600" dirty="0">
                <a:latin typeface="+mj-ea"/>
                <a:ea typeface="+mj-ea"/>
              </a:rPr>
              <a:t>包含的图像内容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和单词句子描述</a:t>
            </a:r>
            <a:r>
              <a:rPr lang="en-US" altLang="zh-CN" sz="2600" dirty="0">
                <a:latin typeface="+mj-ea"/>
                <a:ea typeface="+mj-ea"/>
              </a:rPr>
              <a:t>)</a:t>
            </a:r>
            <a:r>
              <a:rPr lang="zh-CN" altLang="en-US" sz="2600" dirty="0">
                <a:latin typeface="+mj-ea"/>
                <a:ea typeface="+mj-ea"/>
              </a:rPr>
              <a:t>都一致的情况下</a:t>
            </a:r>
            <a:r>
              <a:rPr lang="en-US" altLang="zh-CN" sz="2600" dirty="0">
                <a:latin typeface="+mj-ea"/>
                <a:ea typeface="+mj-ea"/>
              </a:rPr>
              <a:t>. </a:t>
            </a:r>
            <a:r>
              <a:rPr lang="zh-CN" altLang="en-US" sz="2600" dirty="0">
                <a:latin typeface="+mj-ea"/>
                <a:ea typeface="+mj-ea"/>
              </a:rPr>
              <a:t>网络是欠拟合还是过拟合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如果欠拟合</a:t>
            </a:r>
            <a:r>
              <a:rPr lang="en-US" altLang="zh-CN" sz="2600" dirty="0">
                <a:latin typeface="+mj-ea"/>
                <a:ea typeface="+mj-ea"/>
              </a:rPr>
              <a:t>, </a:t>
            </a:r>
            <a:r>
              <a:rPr lang="zh-CN" altLang="en-US" sz="2600" dirty="0">
                <a:latin typeface="+mj-ea"/>
                <a:ea typeface="+mj-ea"/>
              </a:rPr>
              <a:t>应该增加网络复杂度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1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AFBD-421C-EF41-8ADB-565B921E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</a:t>
            </a:r>
            <a:r>
              <a:rPr lang="en-US" altLang="zh-CN" dirty="0"/>
              <a:t>.</a:t>
            </a:r>
            <a:r>
              <a:rPr lang="zh-CN" altLang="en-US" dirty="0"/>
              <a:t> 判断是否欠</a:t>
            </a:r>
            <a:r>
              <a:rPr lang="en-US" altLang="zh-CN" dirty="0"/>
              <a:t>/</a:t>
            </a:r>
            <a:r>
              <a:rPr lang="zh-CN" altLang="en-US" dirty="0"/>
              <a:t>过拟合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2AD083-7768-D14F-B19C-8974AE1A4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38" y="1690687"/>
            <a:ext cx="11435424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BDCAB4-0988-464C-BE0F-9A5A9C7830DE}"/>
              </a:ext>
            </a:extLst>
          </p:cNvPr>
          <p:cNvSpPr txBox="1"/>
          <p:nvPr/>
        </p:nvSpPr>
        <p:spPr>
          <a:xfrm>
            <a:off x="1671638" y="6314558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Underfitting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欠拟合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0EA9A-DC07-7C43-B34C-52E211E0AC52}"/>
              </a:ext>
            </a:extLst>
          </p:cNvPr>
          <p:cNvSpPr txBox="1"/>
          <p:nvPr/>
        </p:nvSpPr>
        <p:spPr>
          <a:xfrm>
            <a:off x="4884001" y="6378057"/>
            <a:ext cx="242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Good fitting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正好拟合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D1311-5577-4944-B542-7E6EE0239C2B}"/>
              </a:ext>
            </a:extLst>
          </p:cNvPr>
          <p:cNvSpPr txBox="1"/>
          <p:nvPr/>
        </p:nvSpPr>
        <p:spPr>
          <a:xfrm>
            <a:off x="8912418" y="6378057"/>
            <a:ext cx="207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Overfitting (</a:t>
            </a:r>
            <a:r>
              <a:rPr lang="zh-CN" altLang="en-US" dirty="0"/>
              <a:t>过拟合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9BA45-545F-F240-8006-155465051AC8}"/>
              </a:ext>
            </a:extLst>
          </p:cNvPr>
          <p:cNvSpPr txBox="1"/>
          <p:nvPr/>
        </p:nvSpPr>
        <p:spPr>
          <a:xfrm>
            <a:off x="838200" y="1436172"/>
            <a:ext cx="1156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f(x) = ax + b                                               f(x) = a x^4  + b x^3 + c x^2 + dx + e        f(x) = a x^15 + b x^14 + … </a:t>
            </a:r>
          </a:p>
        </p:txBody>
      </p:sp>
    </p:spTree>
    <p:extLst>
      <p:ext uri="{BB962C8B-B14F-4D97-AF65-F5344CB8AC3E}">
        <p14:creationId xmlns:p14="http://schemas.microsoft.com/office/powerpoint/2010/main" val="1684517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05113-FED1-D94E-A992-6CCFAED7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bias/variance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AC14DA-75BB-134F-9E82-70C96584F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854" y="1939151"/>
            <a:ext cx="6354763" cy="1577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0C82B-8B0A-4F4C-86F8-23A2B53A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46" y="3497262"/>
            <a:ext cx="10246254" cy="19145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A7BE3F-3A18-EF48-AE8A-FA36AD44E502}"/>
                  </a:ext>
                </a:extLst>
              </p:cNvPr>
              <p:cNvSpPr txBox="1"/>
              <p:nvPr/>
            </p:nvSpPr>
            <p:spPr>
              <a:xfrm>
                <a:off x="2479479" y="1513434"/>
                <a:ext cx="292384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A7BE3F-3A18-EF48-AE8A-FA36AD44E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479" y="1513434"/>
                <a:ext cx="2923841" cy="369332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486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A7A5-F433-DE44-9F23-9717BD3E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bias/variance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171290-84E4-404E-AE94-A2FC9AE32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662" y="1304925"/>
            <a:ext cx="6048375" cy="55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7DB2-B8B8-284F-9C18-1FD15435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</a:t>
            </a:r>
            <a:r>
              <a:rPr lang="zh-CN" altLang="en-US" dirty="0"/>
              <a:t> 和</a:t>
            </a:r>
            <a:r>
              <a:rPr lang="en-US" altLang="zh-CN" dirty="0"/>
              <a:t>variance</a:t>
            </a:r>
            <a:r>
              <a:rPr lang="zh-CN" altLang="en-US" dirty="0"/>
              <a:t>的平衡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B09AAD-F1F9-5B42-8629-82CD79EB8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587" y="1888330"/>
            <a:ext cx="7718425" cy="47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20C2-F0D6-6046-888C-752DCE3F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判断过</a:t>
            </a:r>
            <a:r>
              <a:rPr lang="en-US" altLang="zh-CN" dirty="0"/>
              <a:t>/</a:t>
            </a:r>
            <a:r>
              <a:rPr lang="zh-CN" altLang="en-US" dirty="0"/>
              <a:t>欠拟合的一般代码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BB067E-1E89-044F-8953-F8124A944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62" y="1971675"/>
            <a:ext cx="12032276" cy="2185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4E358-BD60-464E-BCA9-A6B78959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4588"/>
            <a:ext cx="12262104" cy="9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0BF27-D328-2E4F-BAB0-3B516EFE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欠拟合</a:t>
            </a:r>
            <a:r>
              <a:rPr lang="en-US" altLang="zh-CN" dirty="0"/>
              <a:t>loss</a:t>
            </a:r>
            <a:r>
              <a:rPr lang="zh-CN" altLang="en-US" dirty="0"/>
              <a:t>变化曲线</a:t>
            </a:r>
            <a:r>
              <a:rPr lang="en-US" altLang="zh-CN" dirty="0"/>
              <a:t>(1)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8E4BF9-101E-DC4A-9986-37DF10AA4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4FBC45-A100-3345-BC71-E907FD2B0387}"/>
              </a:ext>
            </a:extLst>
          </p:cNvPr>
          <p:cNvGrpSpPr/>
          <p:nvPr/>
        </p:nvGrpSpPr>
        <p:grpSpPr>
          <a:xfrm>
            <a:off x="3914772" y="5614988"/>
            <a:ext cx="6957592" cy="746641"/>
            <a:chOff x="3914772" y="5614988"/>
            <a:chExt cx="6957592" cy="74664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788003-E69C-2545-8267-44E88D3FAEB4}"/>
                </a:ext>
              </a:extLst>
            </p:cNvPr>
            <p:cNvCxnSpPr/>
            <p:nvPr/>
          </p:nvCxnSpPr>
          <p:spPr>
            <a:xfrm>
              <a:off x="3914772" y="5614988"/>
              <a:ext cx="5314950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7A321D-FFEC-DC4E-BFA2-BE8E2D422B5B}"/>
                </a:ext>
              </a:extLst>
            </p:cNvPr>
            <p:cNvSpPr txBox="1"/>
            <p:nvPr/>
          </p:nvSpPr>
          <p:spPr>
            <a:xfrm>
              <a:off x="8486775" y="5992297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理论上的比较好的</a:t>
              </a:r>
              <a:r>
                <a:rPr lang="en-US" altLang="zh-CN" dirty="0"/>
                <a:t>loss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4DCC9F-30C1-1D4B-BF3A-185FEA9673FD}"/>
                </a:ext>
              </a:extLst>
            </p:cNvPr>
            <p:cNvCxnSpPr/>
            <p:nvPr/>
          </p:nvCxnSpPr>
          <p:spPr>
            <a:xfrm flipH="1" flipV="1">
              <a:off x="8996892" y="5614988"/>
              <a:ext cx="1361546" cy="3286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135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A318-E635-1C42-8355-A5AC8214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 建立评价指标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F580-EEFD-2B4E-BBC1-50BE7E7F0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最好是一个指标</a:t>
            </a:r>
            <a:endParaRPr lang="en-US" altLang="zh-CN" dirty="0"/>
          </a:p>
          <a:p>
            <a:r>
              <a:rPr lang="zh-CN" altLang="en-US" dirty="0"/>
              <a:t>指标是容易理解的</a:t>
            </a:r>
            <a:endParaRPr lang="en-US" altLang="zh-CN" dirty="0"/>
          </a:p>
          <a:p>
            <a:r>
              <a:rPr lang="zh-CN" altLang="en-US" dirty="0"/>
              <a:t>指标的范围最好是在</a:t>
            </a:r>
            <a:r>
              <a:rPr lang="en-US" altLang="zh-CN" dirty="0"/>
              <a:t>[0,1]</a:t>
            </a:r>
            <a:r>
              <a:rPr lang="zh-CN" altLang="en-US" dirty="0"/>
              <a:t>之间</a:t>
            </a:r>
            <a:r>
              <a:rPr lang="en-US" altLang="zh-CN" dirty="0"/>
              <a:t>,</a:t>
            </a:r>
            <a:r>
              <a:rPr lang="zh-CN" altLang="en-US" dirty="0"/>
              <a:t> 最好是线性的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回归问题</a:t>
            </a:r>
            <a:r>
              <a:rPr lang="en-US" altLang="zh-CN" dirty="0"/>
              <a:t>:</a:t>
            </a:r>
            <a:r>
              <a:rPr lang="zh-CN" altLang="en-US" dirty="0"/>
              <a:t> 均方差 </a:t>
            </a:r>
            <a:r>
              <a:rPr lang="en-US" altLang="zh-CN" dirty="0" err="1"/>
              <a:t>mse</a:t>
            </a:r>
            <a:endParaRPr lang="en-US" altLang="zh-CN" dirty="0"/>
          </a:p>
          <a:p>
            <a:r>
              <a:rPr lang="zh-CN" altLang="en-US" dirty="0"/>
              <a:t>分类问题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F1</a:t>
            </a:r>
            <a:r>
              <a:rPr lang="zh-CN" altLang="en-US" dirty="0"/>
              <a:t> 分数</a:t>
            </a:r>
            <a:r>
              <a:rPr lang="en-US" altLang="zh-CN" dirty="0"/>
              <a:t>(good),</a:t>
            </a:r>
            <a:r>
              <a:rPr lang="zh-CN" altLang="en-US" dirty="0"/>
              <a:t>  准确率</a:t>
            </a:r>
            <a:r>
              <a:rPr lang="en-US" altLang="zh-CN" dirty="0"/>
              <a:t>precision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召回率</a:t>
            </a:r>
            <a:r>
              <a:rPr lang="en-US" altLang="zh-CN" dirty="0"/>
              <a:t>recall</a:t>
            </a:r>
            <a:r>
              <a:rPr lang="zh-CN" altLang="en-US" dirty="0"/>
              <a:t> </a:t>
            </a:r>
            <a:r>
              <a:rPr lang="en-US" altLang="zh-CN" dirty="0"/>
              <a:t>(bad)</a:t>
            </a:r>
          </a:p>
          <a:p>
            <a:r>
              <a:rPr lang="zh-CN" altLang="en-US" dirty="0"/>
              <a:t>标题生成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BLEU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60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FA20-0CEF-0644-A0BA-6B7D7D50E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dirty="0"/>
              <a:t>from </a:t>
            </a:r>
            <a:r>
              <a:rPr lang="en-US" sz="1000" dirty="0" err="1"/>
              <a:t>keras.models</a:t>
            </a:r>
            <a:r>
              <a:rPr lang="en-US" sz="1000" dirty="0"/>
              <a:t> import Sequential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from </a:t>
            </a:r>
            <a:r>
              <a:rPr lang="en-US" sz="1000" dirty="0" err="1"/>
              <a:t>keras.layers</a:t>
            </a:r>
            <a:r>
              <a:rPr lang="en-US" sz="1000" dirty="0"/>
              <a:t> import Dense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from </a:t>
            </a:r>
            <a:r>
              <a:rPr lang="en-US" sz="1000" dirty="0" err="1"/>
              <a:t>keras.layers</a:t>
            </a:r>
            <a:r>
              <a:rPr lang="en-US" sz="1000" dirty="0"/>
              <a:t> import LSTM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from matplotlib import </a:t>
            </a:r>
            <a:r>
              <a:rPr lang="en-US" sz="1000" dirty="0" err="1"/>
              <a:t>pyplot</a:t>
            </a:r>
            <a:endParaRPr lang="en-US" sz="1000" dirty="0"/>
          </a:p>
          <a:p>
            <a:pPr>
              <a:lnSpc>
                <a:spcPct val="100000"/>
              </a:lnSpc>
            </a:pPr>
            <a:r>
              <a:rPr lang="en-US" sz="1000" dirty="0"/>
              <a:t>from </a:t>
            </a:r>
            <a:r>
              <a:rPr lang="en-US" sz="1000" dirty="0" err="1"/>
              <a:t>numpy</a:t>
            </a:r>
            <a:r>
              <a:rPr lang="en-US" sz="1000" dirty="0"/>
              <a:t> import array</a:t>
            </a:r>
          </a:p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r>
              <a:rPr lang="en-US" sz="1000" dirty="0"/>
              <a:t># return training data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def </a:t>
            </a:r>
            <a:r>
              <a:rPr lang="en-US" sz="1000" dirty="0" err="1"/>
              <a:t>get_train</a:t>
            </a:r>
            <a:r>
              <a:rPr lang="en-US" sz="1000" dirty="0"/>
              <a:t>():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	</a:t>
            </a:r>
            <a:r>
              <a:rPr lang="en-US" sz="1000" dirty="0" err="1"/>
              <a:t>seq</a:t>
            </a:r>
            <a:r>
              <a:rPr lang="en-US" sz="1000" dirty="0"/>
              <a:t> = [[0.0, 0.1], [0.1, 0.2], [0.2, 0.3], [0.3, 0.4], [0.4, 0.5]]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	</a:t>
            </a:r>
            <a:r>
              <a:rPr lang="en-US" sz="1000" dirty="0" err="1"/>
              <a:t>seq</a:t>
            </a:r>
            <a:r>
              <a:rPr lang="en-US" sz="1000" dirty="0"/>
              <a:t> = array(</a:t>
            </a:r>
            <a:r>
              <a:rPr lang="en-US" sz="1000" dirty="0" err="1"/>
              <a:t>seq</a:t>
            </a:r>
            <a:r>
              <a:rPr lang="en-US" sz="1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	X, y = </a:t>
            </a:r>
            <a:r>
              <a:rPr lang="en-US" sz="1000" dirty="0" err="1"/>
              <a:t>seq</a:t>
            </a:r>
            <a:r>
              <a:rPr lang="en-US" sz="1000" dirty="0"/>
              <a:t>[:, 0], </a:t>
            </a:r>
            <a:r>
              <a:rPr lang="en-US" sz="1000" dirty="0" err="1"/>
              <a:t>seq</a:t>
            </a:r>
            <a:r>
              <a:rPr lang="en-US" sz="1000" dirty="0"/>
              <a:t>[:, 1]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	X = </a:t>
            </a:r>
            <a:r>
              <a:rPr lang="en-US" sz="1000" dirty="0" err="1"/>
              <a:t>X.reshape</a:t>
            </a:r>
            <a:r>
              <a:rPr lang="en-US" sz="1000" dirty="0"/>
              <a:t>((</a:t>
            </a:r>
            <a:r>
              <a:rPr lang="en-US" sz="1000" dirty="0" err="1"/>
              <a:t>len</a:t>
            </a:r>
            <a:r>
              <a:rPr lang="en-US" sz="1000" dirty="0"/>
              <a:t>(X), 1, 1))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	return X, y</a:t>
            </a:r>
          </a:p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r>
              <a:rPr lang="en-US" sz="1000" dirty="0"/>
              <a:t># return validation data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def </a:t>
            </a:r>
            <a:r>
              <a:rPr lang="en-US" sz="1000" dirty="0" err="1"/>
              <a:t>get_val</a:t>
            </a:r>
            <a:r>
              <a:rPr lang="en-US" sz="1000" dirty="0"/>
              <a:t>():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	</a:t>
            </a:r>
            <a:r>
              <a:rPr lang="en-US" sz="1000" dirty="0" err="1"/>
              <a:t>seq</a:t>
            </a:r>
            <a:r>
              <a:rPr lang="en-US" sz="1000" dirty="0"/>
              <a:t> = [[0.5, 0.6], [0.6, 0.7], [0.7, 0.8], [0.8, 0.9], [0.9, 1.0]]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	</a:t>
            </a:r>
            <a:r>
              <a:rPr lang="en-US" sz="1000" dirty="0" err="1"/>
              <a:t>seq</a:t>
            </a:r>
            <a:r>
              <a:rPr lang="en-US" sz="1000" dirty="0"/>
              <a:t> = array(</a:t>
            </a:r>
            <a:r>
              <a:rPr lang="en-US" sz="1000" dirty="0" err="1"/>
              <a:t>seq</a:t>
            </a:r>
            <a:r>
              <a:rPr lang="en-US" sz="1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	X, y = </a:t>
            </a:r>
            <a:r>
              <a:rPr lang="en-US" sz="1000" dirty="0" err="1"/>
              <a:t>seq</a:t>
            </a:r>
            <a:r>
              <a:rPr lang="en-US" sz="1000" dirty="0"/>
              <a:t>[:, 0], </a:t>
            </a:r>
            <a:r>
              <a:rPr lang="en-US" sz="1000" dirty="0" err="1"/>
              <a:t>seq</a:t>
            </a:r>
            <a:r>
              <a:rPr lang="en-US" sz="1000" dirty="0"/>
              <a:t>[:, 1]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	X = </a:t>
            </a:r>
            <a:r>
              <a:rPr lang="en-US" sz="1000" dirty="0" err="1"/>
              <a:t>X.reshape</a:t>
            </a:r>
            <a:r>
              <a:rPr lang="en-US" sz="1000" dirty="0"/>
              <a:t>((</a:t>
            </a:r>
            <a:r>
              <a:rPr lang="en-US" sz="1000" dirty="0" err="1"/>
              <a:t>len</a:t>
            </a:r>
            <a:r>
              <a:rPr lang="en-US" sz="1000" dirty="0"/>
              <a:t>(X), 1, 1))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	return X, y</a:t>
            </a:r>
          </a:p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r>
              <a:rPr lang="en-US" sz="1000" dirty="0"/>
              <a:t># define model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model = Sequential()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model.add</a:t>
            </a:r>
            <a:r>
              <a:rPr lang="en-US" sz="1000" dirty="0"/>
              <a:t>(LSTM(10, </a:t>
            </a:r>
            <a:r>
              <a:rPr lang="en-US" sz="1000" dirty="0" err="1"/>
              <a:t>input_shape</a:t>
            </a:r>
            <a:r>
              <a:rPr lang="en-US" sz="1000" dirty="0"/>
              <a:t>=(1,1)))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model.add</a:t>
            </a:r>
            <a:r>
              <a:rPr lang="en-US" sz="1000" dirty="0"/>
              <a:t>(Dense(1, activation='linear'))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# compile model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model.compile</a:t>
            </a:r>
            <a:r>
              <a:rPr lang="en-US" sz="1000" dirty="0"/>
              <a:t>(loss='</a:t>
            </a:r>
            <a:r>
              <a:rPr lang="en-US" sz="1000" dirty="0" err="1"/>
              <a:t>mse</a:t>
            </a:r>
            <a:r>
              <a:rPr lang="en-US" sz="1000" dirty="0"/>
              <a:t>', optimizer='</a:t>
            </a:r>
            <a:r>
              <a:rPr lang="en-US" sz="1000" dirty="0" err="1"/>
              <a:t>adam</a:t>
            </a:r>
            <a:r>
              <a:rPr lang="en-US" sz="1000" dirty="0"/>
              <a:t>')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# fit model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X,y</a:t>
            </a:r>
            <a:r>
              <a:rPr lang="en-US" sz="1000" dirty="0"/>
              <a:t> = </a:t>
            </a:r>
            <a:r>
              <a:rPr lang="en-US" sz="1000" dirty="0" err="1"/>
              <a:t>get_train</a:t>
            </a:r>
            <a:r>
              <a:rPr lang="en-US" sz="10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valX</a:t>
            </a:r>
            <a:r>
              <a:rPr lang="en-US" sz="1000" dirty="0"/>
              <a:t>, </a:t>
            </a:r>
            <a:r>
              <a:rPr lang="en-US" sz="1000" dirty="0" err="1"/>
              <a:t>valY</a:t>
            </a:r>
            <a:r>
              <a:rPr lang="en-US" sz="1000" dirty="0"/>
              <a:t> = </a:t>
            </a:r>
            <a:r>
              <a:rPr lang="en-US" sz="1000" dirty="0" err="1"/>
              <a:t>get_val</a:t>
            </a:r>
            <a:r>
              <a:rPr lang="en-US" sz="10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history = </a:t>
            </a:r>
            <a:r>
              <a:rPr lang="en-US" sz="1000" dirty="0" err="1"/>
              <a:t>model.fit</a:t>
            </a:r>
            <a:r>
              <a:rPr lang="en-US" sz="1000" dirty="0"/>
              <a:t>(X, y, epochs=100, </a:t>
            </a:r>
            <a:r>
              <a:rPr lang="en-US" sz="1000" dirty="0" err="1"/>
              <a:t>validation_data</a:t>
            </a:r>
            <a:r>
              <a:rPr lang="en-US" sz="1000" dirty="0"/>
              <a:t>=(</a:t>
            </a:r>
            <a:r>
              <a:rPr lang="en-US" sz="1000" dirty="0" err="1"/>
              <a:t>valX</a:t>
            </a:r>
            <a:r>
              <a:rPr lang="en-US" sz="1000" dirty="0"/>
              <a:t>, </a:t>
            </a:r>
            <a:r>
              <a:rPr lang="en-US" sz="1000" dirty="0" err="1"/>
              <a:t>valY</a:t>
            </a:r>
            <a:r>
              <a:rPr lang="en-US" sz="1000" dirty="0"/>
              <a:t>), shuffle=False)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# plot train and validation loss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pyplot.plot</a:t>
            </a:r>
            <a:r>
              <a:rPr lang="en-US" sz="1000" dirty="0"/>
              <a:t>(</a:t>
            </a:r>
            <a:r>
              <a:rPr lang="en-US" sz="1000" dirty="0" err="1"/>
              <a:t>history.history</a:t>
            </a:r>
            <a:r>
              <a:rPr lang="en-US" sz="1000" dirty="0"/>
              <a:t>['loss'])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pyplot.plot</a:t>
            </a:r>
            <a:r>
              <a:rPr lang="en-US" sz="1000" dirty="0"/>
              <a:t>(</a:t>
            </a:r>
            <a:r>
              <a:rPr lang="en-US" sz="1000" dirty="0" err="1"/>
              <a:t>history.history</a:t>
            </a:r>
            <a:r>
              <a:rPr lang="en-US" sz="1000" dirty="0"/>
              <a:t>['</a:t>
            </a:r>
            <a:r>
              <a:rPr lang="en-US" sz="1000" dirty="0" err="1"/>
              <a:t>val_loss</a:t>
            </a:r>
            <a:r>
              <a:rPr lang="en-US" sz="1000" dirty="0"/>
              <a:t>'])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pyplot.title</a:t>
            </a:r>
            <a:r>
              <a:rPr lang="en-US" sz="1000" dirty="0"/>
              <a:t>('model train vs validation loss')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pyplot.ylabel</a:t>
            </a:r>
            <a:r>
              <a:rPr lang="en-US" sz="1000" dirty="0"/>
              <a:t>('loss')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pyplot.xlabel</a:t>
            </a:r>
            <a:r>
              <a:rPr lang="en-US" sz="1000" dirty="0"/>
              <a:t>('epoch')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pyplot.legend</a:t>
            </a:r>
            <a:r>
              <a:rPr lang="en-US" sz="1000" dirty="0"/>
              <a:t>(['train', 'validation'], </a:t>
            </a:r>
            <a:r>
              <a:rPr lang="en-US" sz="1000" dirty="0" err="1"/>
              <a:t>loc</a:t>
            </a:r>
            <a:r>
              <a:rPr lang="en-US" sz="1000" dirty="0"/>
              <a:t>='upper right')</a:t>
            </a:r>
          </a:p>
          <a:p>
            <a:pPr>
              <a:lnSpc>
                <a:spcPct val="100000"/>
              </a:lnSpc>
            </a:pPr>
            <a:r>
              <a:rPr lang="en-US" sz="1000" dirty="0" err="1"/>
              <a:t>pyplot.show</a:t>
            </a:r>
            <a:r>
              <a:rPr lang="en-US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90235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0BF27-D328-2E4F-BAB0-3B516EFE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消除欠拟合</a:t>
            </a:r>
            <a:r>
              <a:rPr lang="en-US" altLang="zh-CN" dirty="0"/>
              <a:t>(1)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8E4BF9-101E-DC4A-9986-37DF10AA4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5801784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271473-D0FD-CF43-B50B-6E6CA5EEEE83}"/>
              </a:ext>
            </a:extLst>
          </p:cNvPr>
          <p:cNvSpPr txBox="1"/>
          <p:nvPr/>
        </p:nvSpPr>
        <p:spPr>
          <a:xfrm>
            <a:off x="6390218" y="2105561"/>
            <a:ext cx="419063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dirty="0"/>
              <a:t>增加训练</a:t>
            </a:r>
            <a:r>
              <a:rPr lang="en-US" altLang="zh-CN" sz="2800" dirty="0"/>
              <a:t>epoch</a:t>
            </a:r>
          </a:p>
          <a:p>
            <a:pPr marL="342900" indent="-342900">
              <a:buAutoNum type="arabicPeriod"/>
            </a:pPr>
            <a:r>
              <a:rPr lang="zh-CN" altLang="en-US" sz="2800" dirty="0"/>
              <a:t>增大</a:t>
            </a:r>
            <a:r>
              <a:rPr lang="en-US" altLang="zh-CN" sz="2800" dirty="0"/>
              <a:t>batch-size</a:t>
            </a:r>
          </a:p>
          <a:p>
            <a:pPr marL="342900" indent="-342900">
              <a:buAutoNum type="arabicPeriod"/>
            </a:pPr>
            <a:r>
              <a:rPr lang="zh-CN" altLang="en-US" sz="2800" dirty="0"/>
              <a:t>调整激活函数</a:t>
            </a:r>
            <a:r>
              <a:rPr lang="en-US" altLang="zh-CN" sz="2800" dirty="0"/>
              <a:t>(</a:t>
            </a:r>
            <a:r>
              <a:rPr lang="zh-CN" altLang="en-US" sz="2800" dirty="0"/>
              <a:t>使用</a:t>
            </a:r>
            <a:r>
              <a:rPr lang="en-US" altLang="zh-CN" sz="2800" dirty="0" err="1"/>
              <a:t>relu</a:t>
            </a:r>
            <a:r>
              <a:rPr lang="en-US" altLang="zh-CN" sz="2800" dirty="0"/>
              <a:t>)</a:t>
            </a:r>
          </a:p>
          <a:p>
            <a:pPr marL="342900" indent="-342900">
              <a:buAutoNum type="arabicPeriod"/>
            </a:pPr>
            <a:r>
              <a:rPr lang="zh-CN" altLang="en-US" sz="2800" dirty="0"/>
              <a:t>调整优化算法</a:t>
            </a:r>
            <a:endParaRPr lang="en-US" altLang="zh-CN" sz="28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CN" altLang="en-US" sz="2800" dirty="0"/>
              <a:t>使用</a:t>
            </a:r>
            <a:r>
              <a:rPr lang="en-US" altLang="zh-CN" sz="2800" dirty="0"/>
              <a:t>Adam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zh-CN" altLang="en-US" sz="2800" dirty="0"/>
              <a:t>增大</a:t>
            </a:r>
            <a:r>
              <a:rPr lang="en-US" altLang="zh-CN" sz="2800" dirty="0"/>
              <a:t>learning</a:t>
            </a:r>
            <a:r>
              <a:rPr lang="zh-CN" altLang="en-US" sz="2800" dirty="0"/>
              <a:t> </a:t>
            </a:r>
            <a:r>
              <a:rPr lang="en-US" altLang="zh-CN" sz="2800" dirty="0"/>
              <a:t>rate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C162EA-151D-F54E-8107-8D102163CFE0}"/>
              </a:ext>
            </a:extLst>
          </p:cNvPr>
          <p:cNvGrpSpPr/>
          <p:nvPr/>
        </p:nvGrpSpPr>
        <p:grpSpPr>
          <a:xfrm>
            <a:off x="742948" y="5500688"/>
            <a:ext cx="6957592" cy="746641"/>
            <a:chOff x="3914772" y="5614988"/>
            <a:chExt cx="6957592" cy="74664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CE0BA18-1306-ED49-8DA8-B130D14F8938}"/>
                </a:ext>
              </a:extLst>
            </p:cNvPr>
            <p:cNvCxnSpPr/>
            <p:nvPr/>
          </p:nvCxnSpPr>
          <p:spPr>
            <a:xfrm>
              <a:off x="3914772" y="5614988"/>
              <a:ext cx="5314950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65BDFE-6D3B-EF4C-95FF-F9328742D201}"/>
                </a:ext>
              </a:extLst>
            </p:cNvPr>
            <p:cNvSpPr txBox="1"/>
            <p:nvPr/>
          </p:nvSpPr>
          <p:spPr>
            <a:xfrm>
              <a:off x="8486775" y="5992297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理论上的比较好的</a:t>
              </a:r>
              <a:r>
                <a:rPr lang="en-US" altLang="zh-CN" dirty="0"/>
                <a:t>loss</a:t>
              </a:r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6DC5791-2C38-A347-9B02-D2E31EC35012}"/>
                </a:ext>
              </a:extLst>
            </p:cNvPr>
            <p:cNvCxnSpPr/>
            <p:nvPr/>
          </p:nvCxnSpPr>
          <p:spPr>
            <a:xfrm flipH="1" flipV="1">
              <a:off x="8996892" y="5614988"/>
              <a:ext cx="1361546" cy="3286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9022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2FE1-9AB2-A24F-B3BC-776A1795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欠拟合</a:t>
            </a:r>
            <a:r>
              <a:rPr lang="en-US" altLang="zh-CN" dirty="0"/>
              <a:t>loss</a:t>
            </a:r>
            <a:r>
              <a:rPr lang="zh-CN" altLang="en-US" dirty="0"/>
              <a:t>变化曲线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9CB553-5604-864C-8342-299397D2B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BBB7AD6-8941-084C-A2D7-5440FC1E332D}"/>
              </a:ext>
            </a:extLst>
          </p:cNvPr>
          <p:cNvGrpSpPr/>
          <p:nvPr/>
        </p:nvGrpSpPr>
        <p:grpSpPr>
          <a:xfrm>
            <a:off x="3543300" y="2014538"/>
            <a:ext cx="7357637" cy="5143500"/>
            <a:chOff x="3543300" y="2014538"/>
            <a:chExt cx="7357637" cy="51435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8B623D-9DB0-4C41-8310-6F45A02375A5}"/>
                </a:ext>
              </a:extLst>
            </p:cNvPr>
            <p:cNvCxnSpPr>
              <a:cxnSpLocks/>
            </p:cNvCxnSpPr>
            <p:nvPr/>
          </p:nvCxnSpPr>
          <p:spPr>
            <a:xfrm>
              <a:off x="3914769" y="2014538"/>
              <a:ext cx="0" cy="514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D8EA62-7B01-334B-AF67-A9D0ED260D93}"/>
                </a:ext>
              </a:extLst>
            </p:cNvPr>
            <p:cNvGrpSpPr/>
            <p:nvPr/>
          </p:nvGrpSpPr>
          <p:grpSpPr>
            <a:xfrm>
              <a:off x="3543300" y="6062659"/>
              <a:ext cx="7357637" cy="860945"/>
              <a:chOff x="3543300" y="6062659"/>
              <a:chExt cx="7357637" cy="8609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72CB7E5-D958-2447-AF54-D8366845997D}"/>
                  </a:ext>
                </a:extLst>
              </p:cNvPr>
              <p:cNvGrpSpPr/>
              <p:nvPr/>
            </p:nvGrpSpPr>
            <p:grpSpPr>
              <a:xfrm>
                <a:off x="3943345" y="6176963"/>
                <a:ext cx="6957592" cy="746641"/>
                <a:chOff x="3914772" y="5614988"/>
                <a:chExt cx="6957592" cy="746641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AD7E5E72-04B7-6B40-99E7-C6CEAF6DBE84}"/>
                    </a:ext>
                  </a:extLst>
                </p:cNvPr>
                <p:cNvCxnSpPr/>
                <p:nvPr/>
              </p:nvCxnSpPr>
              <p:spPr>
                <a:xfrm>
                  <a:off x="3914772" y="5614988"/>
                  <a:ext cx="5314950" cy="0"/>
                </a:xfrm>
                <a:prstGeom prst="line">
                  <a:avLst/>
                </a:prstGeom>
                <a:ln w="9525" cap="flat" cmpd="sng" algn="ctr">
                  <a:solidFill>
                    <a:schemeClr val="accent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21D292-0264-FE47-A47C-A26B358EF812}"/>
                    </a:ext>
                  </a:extLst>
                </p:cNvPr>
                <p:cNvSpPr txBox="1"/>
                <p:nvPr/>
              </p:nvSpPr>
              <p:spPr>
                <a:xfrm>
                  <a:off x="8486775" y="5992297"/>
                  <a:ext cx="2385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理论上的比较好的</a:t>
                  </a:r>
                  <a:r>
                    <a:rPr lang="en-US" altLang="zh-CN" dirty="0"/>
                    <a:t>loss</a:t>
                  </a:r>
                  <a:endParaRPr lang="en-US" dirty="0"/>
                </a:p>
              </p:txBody>
            </p: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0958536E-83BD-554F-A0B4-A5F196402CF9}"/>
                    </a:ext>
                  </a:extLst>
                </p:cNvPr>
                <p:cNvCxnSpPr/>
                <p:nvPr/>
              </p:nvCxnSpPr>
              <p:spPr>
                <a:xfrm flipH="1" flipV="1">
                  <a:off x="8996892" y="5614988"/>
                  <a:ext cx="1361546" cy="328612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5868D0-B569-5345-B57F-4868C57B7830}"/>
                  </a:ext>
                </a:extLst>
              </p:cNvPr>
              <p:cNvSpPr txBox="1"/>
              <p:nvPr/>
            </p:nvSpPr>
            <p:spPr>
              <a:xfrm>
                <a:off x="3543300" y="6062659"/>
                <a:ext cx="3802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+mj-lt"/>
                  </a:rPr>
                  <a:t>0.0</a:t>
                </a:r>
                <a:endParaRPr lang="en-US" sz="120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61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771B-042D-744F-AC9F-C32898EF3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0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from </a:t>
            </a:r>
            <a:r>
              <a:rPr lang="en-US" dirty="0" err="1"/>
              <a:t>keras.models</a:t>
            </a:r>
            <a:r>
              <a:rPr lang="en-US" dirty="0"/>
              <a:t> import Sequential</a:t>
            </a:r>
          </a:p>
          <a:p>
            <a:r>
              <a:rPr lang="en-US" dirty="0"/>
              <a:t>from </a:t>
            </a:r>
            <a:r>
              <a:rPr lang="en-US" dirty="0" err="1"/>
              <a:t>keras.layers</a:t>
            </a:r>
            <a:r>
              <a:rPr lang="en-US" dirty="0"/>
              <a:t> import Dense</a:t>
            </a:r>
          </a:p>
          <a:p>
            <a:r>
              <a:rPr lang="en-US" dirty="0"/>
              <a:t>from </a:t>
            </a:r>
            <a:r>
              <a:rPr lang="en-US" dirty="0" err="1"/>
              <a:t>keras.layers</a:t>
            </a:r>
            <a:r>
              <a:rPr lang="en-US" dirty="0"/>
              <a:t> import LSTM</a:t>
            </a:r>
          </a:p>
          <a:p>
            <a:r>
              <a:rPr lang="en-US" dirty="0"/>
              <a:t>from matplotlib import </a:t>
            </a:r>
            <a:r>
              <a:rPr lang="en-US" dirty="0" err="1"/>
              <a:t>pyplot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numpy</a:t>
            </a:r>
            <a:r>
              <a:rPr lang="en-US" dirty="0"/>
              <a:t> import array</a:t>
            </a:r>
          </a:p>
          <a:p>
            <a:endParaRPr lang="en-US" dirty="0"/>
          </a:p>
          <a:p>
            <a:r>
              <a:rPr lang="en-US" dirty="0"/>
              <a:t># return training data</a:t>
            </a:r>
          </a:p>
          <a:p>
            <a:r>
              <a:rPr lang="en-US" dirty="0"/>
              <a:t>def </a:t>
            </a:r>
            <a:r>
              <a:rPr lang="en-US" dirty="0" err="1"/>
              <a:t>get_train</a:t>
            </a:r>
            <a:r>
              <a:rPr lang="en-US" dirty="0"/>
              <a:t>():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[[0.0, 0.1], [0.1, 0.2], [0.2, 0.3], [0.3, 0.4], [0.4, 0.5]]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array(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r>
              <a:rPr lang="en-US" dirty="0"/>
              <a:t>	X, y = </a:t>
            </a:r>
            <a:r>
              <a:rPr lang="en-US" dirty="0" err="1"/>
              <a:t>seq</a:t>
            </a:r>
            <a:r>
              <a:rPr lang="en-US" dirty="0"/>
              <a:t>[:, 0], </a:t>
            </a:r>
            <a:r>
              <a:rPr lang="en-US" dirty="0" err="1"/>
              <a:t>seq</a:t>
            </a:r>
            <a:r>
              <a:rPr lang="en-US" dirty="0"/>
              <a:t>[:, 1]</a:t>
            </a:r>
          </a:p>
          <a:p>
            <a:r>
              <a:rPr lang="en-US" dirty="0"/>
              <a:t>	X = </a:t>
            </a:r>
            <a:r>
              <a:rPr lang="en-US" dirty="0" err="1"/>
              <a:t>X.reshape</a:t>
            </a:r>
            <a:r>
              <a:rPr lang="en-US" dirty="0"/>
              <a:t>((5, 1, 1))</a:t>
            </a:r>
          </a:p>
          <a:p>
            <a:r>
              <a:rPr lang="en-US" dirty="0"/>
              <a:t>	return X, y</a:t>
            </a:r>
          </a:p>
          <a:p>
            <a:endParaRPr lang="en-US" dirty="0"/>
          </a:p>
          <a:p>
            <a:r>
              <a:rPr lang="en-US" dirty="0"/>
              <a:t># return validation data</a:t>
            </a:r>
          </a:p>
          <a:p>
            <a:r>
              <a:rPr lang="en-US" dirty="0"/>
              <a:t>def </a:t>
            </a:r>
            <a:r>
              <a:rPr lang="en-US" dirty="0" err="1"/>
              <a:t>get_val</a:t>
            </a:r>
            <a:r>
              <a:rPr lang="en-US" dirty="0"/>
              <a:t>():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[[0.5, 0.6], [0.6, 0.7], [0.7, 0.8], [0.8, 0.9], [0.9, 1.0]]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array(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r>
              <a:rPr lang="en-US" dirty="0"/>
              <a:t>	X, y = </a:t>
            </a:r>
            <a:r>
              <a:rPr lang="en-US" dirty="0" err="1"/>
              <a:t>seq</a:t>
            </a:r>
            <a:r>
              <a:rPr lang="en-US" dirty="0"/>
              <a:t>[:, 0], </a:t>
            </a:r>
            <a:r>
              <a:rPr lang="en-US" dirty="0" err="1"/>
              <a:t>seq</a:t>
            </a:r>
            <a:r>
              <a:rPr lang="en-US" dirty="0"/>
              <a:t>[:, 1]</a:t>
            </a:r>
          </a:p>
          <a:p>
            <a:r>
              <a:rPr lang="en-US" dirty="0"/>
              <a:t>	X = </a:t>
            </a:r>
            <a:r>
              <a:rPr lang="en-US" dirty="0" err="1"/>
              <a:t>X.reshape</a:t>
            </a:r>
            <a:r>
              <a:rPr lang="en-US" dirty="0"/>
              <a:t>((</a:t>
            </a:r>
            <a:r>
              <a:rPr lang="en-US" dirty="0" err="1"/>
              <a:t>len</a:t>
            </a:r>
            <a:r>
              <a:rPr lang="en-US" dirty="0"/>
              <a:t>(X), 1, 1))</a:t>
            </a:r>
          </a:p>
          <a:p>
            <a:r>
              <a:rPr lang="en-US" dirty="0"/>
              <a:t>	return X, y</a:t>
            </a:r>
          </a:p>
          <a:p>
            <a:endParaRPr lang="en-US" dirty="0"/>
          </a:p>
          <a:p>
            <a:r>
              <a:rPr lang="en-US" dirty="0"/>
              <a:t># define model</a:t>
            </a:r>
          </a:p>
          <a:p>
            <a:r>
              <a:rPr lang="en-US" dirty="0"/>
              <a:t>model = Sequential()</a:t>
            </a:r>
          </a:p>
          <a:p>
            <a:r>
              <a:rPr lang="en-US" dirty="0" err="1"/>
              <a:t>model.add</a:t>
            </a:r>
            <a:r>
              <a:rPr lang="en-US" dirty="0"/>
              <a:t>(LSTM(1, </a:t>
            </a:r>
            <a:r>
              <a:rPr lang="en-US" dirty="0" err="1"/>
              <a:t>input_shape</a:t>
            </a:r>
            <a:r>
              <a:rPr lang="en-US" dirty="0"/>
              <a:t>=(1,1)))</a:t>
            </a:r>
          </a:p>
          <a:p>
            <a:r>
              <a:rPr lang="en-US" dirty="0" err="1"/>
              <a:t>model.add</a:t>
            </a:r>
            <a:r>
              <a:rPr lang="en-US" dirty="0"/>
              <a:t>(Dense(1, activation='linear'))</a:t>
            </a:r>
          </a:p>
          <a:p>
            <a:r>
              <a:rPr lang="en-US" dirty="0"/>
              <a:t># compile model</a:t>
            </a:r>
          </a:p>
          <a:p>
            <a:r>
              <a:rPr lang="en-US" dirty="0" err="1"/>
              <a:t>model.compile</a:t>
            </a:r>
            <a:r>
              <a:rPr lang="en-US" dirty="0"/>
              <a:t>(loss='</a:t>
            </a:r>
            <a:r>
              <a:rPr lang="en-US" dirty="0" err="1"/>
              <a:t>mae</a:t>
            </a:r>
            <a:r>
              <a:rPr lang="en-US" dirty="0"/>
              <a:t>', optimizer='</a:t>
            </a:r>
            <a:r>
              <a:rPr lang="en-US" dirty="0" err="1"/>
              <a:t>sgd</a:t>
            </a:r>
            <a:r>
              <a:rPr lang="en-US" dirty="0"/>
              <a:t>')</a:t>
            </a:r>
          </a:p>
          <a:p>
            <a:r>
              <a:rPr lang="en-US" dirty="0"/>
              <a:t># fit model</a:t>
            </a:r>
          </a:p>
          <a:p>
            <a:r>
              <a:rPr lang="en-US" dirty="0" err="1"/>
              <a:t>X,y</a:t>
            </a:r>
            <a:r>
              <a:rPr lang="en-US" dirty="0"/>
              <a:t> = </a:t>
            </a:r>
            <a:r>
              <a:rPr lang="en-US" dirty="0" err="1"/>
              <a:t>get_train</a:t>
            </a:r>
            <a:r>
              <a:rPr lang="en-US" dirty="0"/>
              <a:t>()</a:t>
            </a:r>
          </a:p>
          <a:p>
            <a:r>
              <a:rPr lang="en-US" dirty="0" err="1"/>
              <a:t>valX</a:t>
            </a:r>
            <a:r>
              <a:rPr lang="en-US" dirty="0"/>
              <a:t>, </a:t>
            </a:r>
            <a:r>
              <a:rPr lang="en-US" dirty="0" err="1"/>
              <a:t>valY</a:t>
            </a:r>
            <a:r>
              <a:rPr lang="en-US" dirty="0"/>
              <a:t> = </a:t>
            </a:r>
            <a:r>
              <a:rPr lang="en-US" dirty="0" err="1"/>
              <a:t>get_val</a:t>
            </a:r>
            <a:r>
              <a:rPr lang="en-US" dirty="0"/>
              <a:t>()</a:t>
            </a:r>
          </a:p>
          <a:p>
            <a:r>
              <a:rPr lang="en-US" dirty="0"/>
              <a:t>history = </a:t>
            </a:r>
            <a:r>
              <a:rPr lang="en-US" dirty="0" err="1"/>
              <a:t>model.fit</a:t>
            </a:r>
            <a:r>
              <a:rPr lang="en-US" dirty="0"/>
              <a:t>(X, y, epochs=300, </a:t>
            </a:r>
            <a:r>
              <a:rPr lang="en-US" dirty="0" err="1"/>
              <a:t>validation_data</a:t>
            </a:r>
            <a:r>
              <a:rPr lang="en-US" dirty="0"/>
              <a:t>=(</a:t>
            </a:r>
            <a:r>
              <a:rPr lang="en-US" dirty="0" err="1"/>
              <a:t>valX</a:t>
            </a:r>
            <a:r>
              <a:rPr lang="en-US" dirty="0"/>
              <a:t>, </a:t>
            </a:r>
            <a:r>
              <a:rPr lang="en-US" dirty="0" err="1"/>
              <a:t>valY</a:t>
            </a:r>
            <a:r>
              <a:rPr lang="en-US" dirty="0"/>
              <a:t>), shuffle=False)</a:t>
            </a:r>
          </a:p>
          <a:p>
            <a:r>
              <a:rPr lang="en-US" dirty="0"/>
              <a:t># plot train and validation loss</a:t>
            </a:r>
          </a:p>
          <a:p>
            <a:r>
              <a:rPr lang="en-US" dirty="0" err="1"/>
              <a:t>pyplot.plot</a:t>
            </a:r>
            <a:r>
              <a:rPr lang="en-US" dirty="0"/>
              <a:t>(</a:t>
            </a:r>
            <a:r>
              <a:rPr lang="en-US" dirty="0" err="1"/>
              <a:t>history.history</a:t>
            </a:r>
            <a:r>
              <a:rPr lang="en-US" dirty="0"/>
              <a:t>['loss'])</a:t>
            </a:r>
          </a:p>
          <a:p>
            <a:r>
              <a:rPr lang="en-US" dirty="0" err="1"/>
              <a:t>pyplot.plot</a:t>
            </a:r>
            <a:r>
              <a:rPr lang="en-US" dirty="0"/>
              <a:t>(</a:t>
            </a:r>
            <a:r>
              <a:rPr lang="en-US" dirty="0" err="1"/>
              <a:t>history.history</a:t>
            </a:r>
            <a:r>
              <a:rPr lang="en-US" dirty="0"/>
              <a:t>['</a:t>
            </a:r>
            <a:r>
              <a:rPr lang="en-US" dirty="0" err="1"/>
              <a:t>val_loss</a:t>
            </a:r>
            <a:r>
              <a:rPr lang="en-US" dirty="0"/>
              <a:t>'])</a:t>
            </a:r>
          </a:p>
          <a:p>
            <a:r>
              <a:rPr lang="en-US" dirty="0" err="1"/>
              <a:t>pyplot.title</a:t>
            </a:r>
            <a:r>
              <a:rPr lang="en-US" dirty="0"/>
              <a:t>('model train vs validation loss')</a:t>
            </a:r>
          </a:p>
          <a:p>
            <a:r>
              <a:rPr lang="en-US" dirty="0" err="1"/>
              <a:t>pyplot.ylabel</a:t>
            </a:r>
            <a:r>
              <a:rPr lang="en-US" dirty="0"/>
              <a:t>('loss')</a:t>
            </a:r>
          </a:p>
          <a:p>
            <a:r>
              <a:rPr lang="en-US" dirty="0" err="1"/>
              <a:t>pyplot.xlabel</a:t>
            </a:r>
            <a:r>
              <a:rPr lang="en-US" dirty="0"/>
              <a:t>('epoch')</a:t>
            </a:r>
          </a:p>
          <a:p>
            <a:r>
              <a:rPr lang="en-US" dirty="0" err="1"/>
              <a:t>pyplot.legend</a:t>
            </a:r>
            <a:r>
              <a:rPr lang="en-US" dirty="0"/>
              <a:t>(['train', 'validation'], </a:t>
            </a:r>
            <a:r>
              <a:rPr lang="en-US" dirty="0" err="1"/>
              <a:t>loc</a:t>
            </a:r>
            <a:r>
              <a:rPr lang="en-US" dirty="0"/>
              <a:t>='upper right')</a:t>
            </a:r>
          </a:p>
          <a:p>
            <a:r>
              <a:rPr lang="en-US" dirty="0" err="1"/>
              <a:t>pyplot.show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7842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2FE1-9AB2-A24F-B3BC-776A1795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消除欠拟合</a:t>
            </a:r>
            <a:r>
              <a:rPr lang="en-US" altLang="zh-CN" dirty="0"/>
              <a:t>(2)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9CB553-5604-864C-8342-299397D2B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70" y="1690688"/>
            <a:ext cx="5801784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F43601-ADAE-F74E-8AA4-286F3F640439}"/>
              </a:ext>
            </a:extLst>
          </p:cNvPr>
          <p:cNvSpPr txBox="1"/>
          <p:nvPr/>
        </p:nvSpPr>
        <p:spPr>
          <a:xfrm>
            <a:off x="5982228" y="1804992"/>
            <a:ext cx="580178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/>
              <a:t>增加网络复杂度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增加层数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增加卷积层输出的通道数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增加全连接层的节点数</a:t>
            </a:r>
            <a:endParaRPr lang="en-US" altLang="zh-C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>
                <a:latin typeface="+mj-ea"/>
              </a:rPr>
              <a:t> 检测训练数据集和测试数据是否有相对应的特征</a:t>
            </a:r>
            <a:endParaRPr lang="en-US" altLang="zh-CN" sz="2400" dirty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j-ea"/>
              </a:rPr>
              <a:t>增加训练数据的种类</a:t>
            </a:r>
            <a:r>
              <a:rPr lang="en-US" altLang="zh-CN" sz="2400" dirty="0">
                <a:latin typeface="+mj-ea"/>
              </a:rPr>
              <a:t>,</a:t>
            </a:r>
            <a:r>
              <a:rPr lang="zh-CN" altLang="en-US" sz="2400" dirty="0">
                <a:latin typeface="+mj-ea"/>
              </a:rPr>
              <a:t> 使得训练数据覆盖所有测试数据的特性</a:t>
            </a:r>
            <a:endParaRPr lang="en-US" altLang="zh-CN" sz="2400" dirty="0">
              <a:latin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+mj-ea"/>
              </a:rPr>
              <a:t>使用数据增强</a:t>
            </a:r>
            <a:endParaRPr lang="en-US" altLang="zh-CN" sz="2400" dirty="0">
              <a:latin typeface="+mj-ea"/>
            </a:endParaRPr>
          </a:p>
          <a:p>
            <a:pPr marL="800100" lvl="1" indent="-342900">
              <a:buAutoNum type="arabicPeriod"/>
            </a:pP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70F413-ECC5-D84D-915C-3A59800D51E1}"/>
              </a:ext>
            </a:extLst>
          </p:cNvPr>
          <p:cNvGrpSpPr/>
          <p:nvPr/>
        </p:nvGrpSpPr>
        <p:grpSpPr>
          <a:xfrm>
            <a:off x="500063" y="2014538"/>
            <a:ext cx="7357637" cy="5143500"/>
            <a:chOff x="500063" y="2014538"/>
            <a:chExt cx="7357637" cy="5143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D3C0D1D-2D23-2048-A8BA-7225B7DFB6ED}"/>
                </a:ext>
              </a:extLst>
            </p:cNvPr>
            <p:cNvGrpSpPr/>
            <p:nvPr/>
          </p:nvGrpSpPr>
          <p:grpSpPr>
            <a:xfrm>
              <a:off x="500063" y="6042026"/>
              <a:ext cx="7357637" cy="860945"/>
              <a:chOff x="3543300" y="6062659"/>
              <a:chExt cx="7357637" cy="8609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0B14681-BDE6-8F4C-BC2E-A8358C12B645}"/>
                  </a:ext>
                </a:extLst>
              </p:cNvPr>
              <p:cNvGrpSpPr/>
              <p:nvPr/>
            </p:nvGrpSpPr>
            <p:grpSpPr>
              <a:xfrm>
                <a:off x="3943345" y="6176963"/>
                <a:ext cx="6957592" cy="746641"/>
                <a:chOff x="3914772" y="5614988"/>
                <a:chExt cx="6957592" cy="746641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83D866BD-FC7E-3048-B96A-F02EE946774F}"/>
                    </a:ext>
                  </a:extLst>
                </p:cNvPr>
                <p:cNvCxnSpPr/>
                <p:nvPr/>
              </p:nvCxnSpPr>
              <p:spPr>
                <a:xfrm>
                  <a:off x="3914772" y="5614988"/>
                  <a:ext cx="5314950" cy="0"/>
                </a:xfrm>
                <a:prstGeom prst="line">
                  <a:avLst/>
                </a:prstGeom>
                <a:ln w="9525" cap="flat" cmpd="sng" algn="ctr">
                  <a:solidFill>
                    <a:schemeClr val="accent2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78DBCB-A952-8246-8AF9-53E3A201D312}"/>
                    </a:ext>
                  </a:extLst>
                </p:cNvPr>
                <p:cNvSpPr txBox="1"/>
                <p:nvPr/>
              </p:nvSpPr>
              <p:spPr>
                <a:xfrm>
                  <a:off x="8486775" y="5992297"/>
                  <a:ext cx="2385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/>
                    <a:t>理论上的比较好的</a:t>
                  </a:r>
                  <a:r>
                    <a:rPr lang="en-US" altLang="zh-CN" dirty="0"/>
                    <a:t>loss</a:t>
                  </a:r>
                  <a:endParaRPr lang="en-US" dirty="0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62B918C7-7C3E-D54C-80B9-3DA066444E36}"/>
                    </a:ext>
                  </a:extLst>
                </p:cNvPr>
                <p:cNvCxnSpPr/>
                <p:nvPr/>
              </p:nvCxnSpPr>
              <p:spPr>
                <a:xfrm flipH="1" flipV="1">
                  <a:off x="8996892" y="5614988"/>
                  <a:ext cx="1361546" cy="328612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C5B823-3386-C44E-88DB-19B9F6221959}"/>
                  </a:ext>
                </a:extLst>
              </p:cNvPr>
              <p:cNvSpPr txBox="1"/>
              <p:nvPr/>
            </p:nvSpPr>
            <p:spPr>
              <a:xfrm>
                <a:off x="3543300" y="6062659"/>
                <a:ext cx="3802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+mj-lt"/>
                  </a:rPr>
                  <a:t>0.0</a:t>
                </a:r>
                <a:endParaRPr lang="en-US" sz="1200" dirty="0">
                  <a:latin typeface="+mj-lt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56FCEA-E9A4-EF47-8697-5911EE6C0030}"/>
                </a:ext>
              </a:extLst>
            </p:cNvPr>
            <p:cNvCxnSpPr>
              <a:cxnSpLocks/>
            </p:cNvCxnSpPr>
            <p:nvPr/>
          </p:nvCxnSpPr>
          <p:spPr>
            <a:xfrm>
              <a:off x="871510" y="2014538"/>
              <a:ext cx="0" cy="514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480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0BF27-D328-2E4F-BAB0-3B516EFE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好的拟合</a:t>
            </a:r>
            <a:r>
              <a:rPr lang="en-US" altLang="zh-CN" dirty="0"/>
              <a:t>loss</a:t>
            </a:r>
            <a:r>
              <a:rPr lang="zh-CN" altLang="en-US" dirty="0"/>
              <a:t>变化曲线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EEC373-8CC0-C74E-8D34-14FB895C1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C4BE884-E38D-5B41-8545-5A636917B968}"/>
              </a:ext>
            </a:extLst>
          </p:cNvPr>
          <p:cNvGrpSpPr/>
          <p:nvPr/>
        </p:nvGrpSpPr>
        <p:grpSpPr>
          <a:xfrm>
            <a:off x="3929057" y="5534017"/>
            <a:ext cx="6957592" cy="746641"/>
            <a:chOff x="3929057" y="5534017"/>
            <a:chExt cx="6957592" cy="74664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F33F0E-D53F-2443-93A9-8DF949359268}"/>
                </a:ext>
              </a:extLst>
            </p:cNvPr>
            <p:cNvCxnSpPr/>
            <p:nvPr/>
          </p:nvCxnSpPr>
          <p:spPr>
            <a:xfrm>
              <a:off x="3929057" y="5534017"/>
              <a:ext cx="5314950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4AA8ED-F95C-2C45-914B-39048F21D8B8}"/>
                </a:ext>
              </a:extLst>
            </p:cNvPr>
            <p:cNvSpPr txBox="1"/>
            <p:nvPr/>
          </p:nvSpPr>
          <p:spPr>
            <a:xfrm>
              <a:off x="8501060" y="5911326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理论上的比较好的</a:t>
              </a:r>
              <a:r>
                <a:rPr lang="en-US" altLang="zh-CN" dirty="0"/>
                <a:t>loss</a:t>
              </a:r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1753A3C-59AC-4A44-81F1-45BDC4DE2CC1}"/>
                </a:ext>
              </a:extLst>
            </p:cNvPr>
            <p:cNvCxnSpPr/>
            <p:nvPr/>
          </p:nvCxnSpPr>
          <p:spPr>
            <a:xfrm flipH="1" flipV="1">
              <a:off x="9011177" y="5534017"/>
              <a:ext cx="1361546" cy="3286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0764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86CA4-4DA9-A748-BE37-F61DC0483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0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from </a:t>
            </a:r>
            <a:r>
              <a:rPr lang="en-US" dirty="0" err="1"/>
              <a:t>keras.models</a:t>
            </a:r>
            <a:r>
              <a:rPr lang="en-US" dirty="0"/>
              <a:t> import Sequential</a:t>
            </a:r>
          </a:p>
          <a:p>
            <a:r>
              <a:rPr lang="en-US" dirty="0"/>
              <a:t>from </a:t>
            </a:r>
            <a:r>
              <a:rPr lang="en-US" dirty="0" err="1"/>
              <a:t>keras.layers</a:t>
            </a:r>
            <a:r>
              <a:rPr lang="en-US" dirty="0"/>
              <a:t> import Dense</a:t>
            </a:r>
          </a:p>
          <a:p>
            <a:r>
              <a:rPr lang="en-US" dirty="0"/>
              <a:t>from </a:t>
            </a:r>
            <a:r>
              <a:rPr lang="en-US" dirty="0" err="1"/>
              <a:t>keras.layers</a:t>
            </a:r>
            <a:r>
              <a:rPr lang="en-US" dirty="0"/>
              <a:t> import LSTM</a:t>
            </a:r>
          </a:p>
          <a:p>
            <a:r>
              <a:rPr lang="en-US" dirty="0"/>
              <a:t>from matplotlib import </a:t>
            </a:r>
            <a:r>
              <a:rPr lang="en-US" dirty="0" err="1"/>
              <a:t>pyplot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numpy</a:t>
            </a:r>
            <a:r>
              <a:rPr lang="en-US" dirty="0"/>
              <a:t> import array</a:t>
            </a:r>
          </a:p>
          <a:p>
            <a:endParaRPr lang="en-US" dirty="0"/>
          </a:p>
          <a:p>
            <a:r>
              <a:rPr lang="en-US" dirty="0"/>
              <a:t># return training data</a:t>
            </a:r>
          </a:p>
          <a:p>
            <a:r>
              <a:rPr lang="en-US" dirty="0"/>
              <a:t>def </a:t>
            </a:r>
            <a:r>
              <a:rPr lang="en-US" dirty="0" err="1"/>
              <a:t>get_train</a:t>
            </a:r>
            <a:r>
              <a:rPr lang="en-US" dirty="0"/>
              <a:t>():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[[0.0, 0.1], [0.1, 0.2], [0.2, 0.3], [0.3, 0.4], [0.4, 0.5]]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array(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r>
              <a:rPr lang="en-US" dirty="0"/>
              <a:t>	X, y = </a:t>
            </a:r>
            <a:r>
              <a:rPr lang="en-US" dirty="0" err="1"/>
              <a:t>seq</a:t>
            </a:r>
            <a:r>
              <a:rPr lang="en-US" dirty="0"/>
              <a:t>[:, 0], </a:t>
            </a:r>
            <a:r>
              <a:rPr lang="en-US" dirty="0" err="1"/>
              <a:t>seq</a:t>
            </a:r>
            <a:r>
              <a:rPr lang="en-US" dirty="0"/>
              <a:t>[:, 1]</a:t>
            </a:r>
          </a:p>
          <a:p>
            <a:r>
              <a:rPr lang="en-US" dirty="0"/>
              <a:t>	X = </a:t>
            </a:r>
            <a:r>
              <a:rPr lang="en-US" dirty="0" err="1"/>
              <a:t>X.reshape</a:t>
            </a:r>
            <a:r>
              <a:rPr lang="en-US" dirty="0"/>
              <a:t>((5, 1, 1))</a:t>
            </a:r>
          </a:p>
          <a:p>
            <a:r>
              <a:rPr lang="en-US" dirty="0"/>
              <a:t>	return X, y</a:t>
            </a:r>
          </a:p>
          <a:p>
            <a:endParaRPr lang="en-US" dirty="0"/>
          </a:p>
          <a:p>
            <a:r>
              <a:rPr lang="en-US" dirty="0"/>
              <a:t># return validation data</a:t>
            </a:r>
          </a:p>
          <a:p>
            <a:r>
              <a:rPr lang="en-US" dirty="0"/>
              <a:t>def </a:t>
            </a:r>
            <a:r>
              <a:rPr lang="en-US" dirty="0" err="1"/>
              <a:t>get_val</a:t>
            </a:r>
            <a:r>
              <a:rPr lang="en-US" dirty="0"/>
              <a:t>():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[[0.5, 0.6], [0.6, 0.7], [0.7, 0.8], [0.8, 0.9], [0.9, 1.0]]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array(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r>
              <a:rPr lang="en-US" dirty="0"/>
              <a:t>	X, y = </a:t>
            </a:r>
            <a:r>
              <a:rPr lang="en-US" dirty="0" err="1"/>
              <a:t>seq</a:t>
            </a:r>
            <a:r>
              <a:rPr lang="en-US" dirty="0"/>
              <a:t>[:, 0], </a:t>
            </a:r>
            <a:r>
              <a:rPr lang="en-US" dirty="0" err="1"/>
              <a:t>seq</a:t>
            </a:r>
            <a:r>
              <a:rPr lang="en-US" dirty="0"/>
              <a:t>[:, 1]</a:t>
            </a:r>
          </a:p>
          <a:p>
            <a:r>
              <a:rPr lang="en-US" dirty="0"/>
              <a:t>	X = </a:t>
            </a:r>
            <a:r>
              <a:rPr lang="en-US" dirty="0" err="1"/>
              <a:t>X.reshape</a:t>
            </a:r>
            <a:r>
              <a:rPr lang="en-US" dirty="0"/>
              <a:t>((</a:t>
            </a:r>
            <a:r>
              <a:rPr lang="en-US" dirty="0" err="1"/>
              <a:t>len</a:t>
            </a:r>
            <a:r>
              <a:rPr lang="en-US" dirty="0"/>
              <a:t>(X), 1, 1))</a:t>
            </a:r>
          </a:p>
          <a:p>
            <a:r>
              <a:rPr lang="en-US" dirty="0"/>
              <a:t>	return X, y</a:t>
            </a:r>
          </a:p>
          <a:p>
            <a:endParaRPr lang="en-US" dirty="0"/>
          </a:p>
          <a:p>
            <a:r>
              <a:rPr lang="en-US" dirty="0"/>
              <a:t># define model</a:t>
            </a:r>
          </a:p>
          <a:p>
            <a:r>
              <a:rPr lang="en-US" dirty="0"/>
              <a:t>model = Sequential()</a:t>
            </a:r>
          </a:p>
          <a:p>
            <a:r>
              <a:rPr lang="en-US" dirty="0" err="1"/>
              <a:t>model.add</a:t>
            </a:r>
            <a:r>
              <a:rPr lang="en-US" dirty="0"/>
              <a:t>(LSTM(10, </a:t>
            </a:r>
            <a:r>
              <a:rPr lang="en-US" dirty="0" err="1"/>
              <a:t>input_shape</a:t>
            </a:r>
            <a:r>
              <a:rPr lang="en-US" dirty="0"/>
              <a:t>=(1,1)))</a:t>
            </a:r>
          </a:p>
          <a:p>
            <a:r>
              <a:rPr lang="en-US" dirty="0" err="1"/>
              <a:t>model.add</a:t>
            </a:r>
            <a:r>
              <a:rPr lang="en-US" dirty="0"/>
              <a:t>(Dense(1, activation='linear'))</a:t>
            </a:r>
          </a:p>
          <a:p>
            <a:r>
              <a:rPr lang="en-US" dirty="0"/>
              <a:t># compile model</a:t>
            </a:r>
          </a:p>
          <a:p>
            <a:r>
              <a:rPr lang="en-US" dirty="0" err="1"/>
              <a:t>model.compile</a:t>
            </a:r>
            <a:r>
              <a:rPr lang="en-US" dirty="0"/>
              <a:t>(loss='</a:t>
            </a:r>
            <a:r>
              <a:rPr lang="en-US" dirty="0" err="1"/>
              <a:t>mse</a:t>
            </a:r>
            <a:r>
              <a:rPr lang="en-US" dirty="0"/>
              <a:t>', optimizer='</a:t>
            </a:r>
            <a:r>
              <a:rPr lang="en-US" dirty="0" err="1"/>
              <a:t>adam</a:t>
            </a:r>
            <a:r>
              <a:rPr lang="en-US" dirty="0"/>
              <a:t>')</a:t>
            </a:r>
          </a:p>
          <a:p>
            <a:r>
              <a:rPr lang="en-US" dirty="0"/>
              <a:t># fit model</a:t>
            </a:r>
          </a:p>
          <a:p>
            <a:r>
              <a:rPr lang="en-US" dirty="0" err="1"/>
              <a:t>X,y</a:t>
            </a:r>
            <a:r>
              <a:rPr lang="en-US" dirty="0"/>
              <a:t> = </a:t>
            </a:r>
            <a:r>
              <a:rPr lang="en-US" dirty="0" err="1"/>
              <a:t>get_train</a:t>
            </a:r>
            <a:r>
              <a:rPr lang="en-US" dirty="0"/>
              <a:t>()</a:t>
            </a:r>
          </a:p>
          <a:p>
            <a:r>
              <a:rPr lang="en-US" dirty="0" err="1"/>
              <a:t>valX</a:t>
            </a:r>
            <a:r>
              <a:rPr lang="en-US" dirty="0"/>
              <a:t>, </a:t>
            </a:r>
            <a:r>
              <a:rPr lang="en-US" dirty="0" err="1"/>
              <a:t>valY</a:t>
            </a:r>
            <a:r>
              <a:rPr lang="en-US" dirty="0"/>
              <a:t> = </a:t>
            </a:r>
            <a:r>
              <a:rPr lang="en-US" dirty="0" err="1"/>
              <a:t>get_val</a:t>
            </a:r>
            <a:r>
              <a:rPr lang="en-US" dirty="0"/>
              <a:t>()</a:t>
            </a:r>
          </a:p>
          <a:p>
            <a:r>
              <a:rPr lang="en-US" dirty="0"/>
              <a:t>history = </a:t>
            </a:r>
            <a:r>
              <a:rPr lang="en-US" dirty="0" err="1"/>
              <a:t>model.fit</a:t>
            </a:r>
            <a:r>
              <a:rPr lang="en-US" dirty="0"/>
              <a:t>(X, y, epochs=800, </a:t>
            </a:r>
            <a:r>
              <a:rPr lang="en-US" dirty="0" err="1"/>
              <a:t>validation_data</a:t>
            </a:r>
            <a:r>
              <a:rPr lang="en-US" dirty="0"/>
              <a:t>=(</a:t>
            </a:r>
            <a:r>
              <a:rPr lang="en-US" dirty="0" err="1"/>
              <a:t>valX</a:t>
            </a:r>
            <a:r>
              <a:rPr lang="en-US" dirty="0"/>
              <a:t>, </a:t>
            </a:r>
            <a:r>
              <a:rPr lang="en-US" dirty="0" err="1"/>
              <a:t>valY</a:t>
            </a:r>
            <a:r>
              <a:rPr lang="en-US" dirty="0"/>
              <a:t>), shuffle=False)</a:t>
            </a:r>
          </a:p>
          <a:p>
            <a:r>
              <a:rPr lang="en-US" dirty="0"/>
              <a:t># plot train and validation loss</a:t>
            </a:r>
          </a:p>
          <a:p>
            <a:r>
              <a:rPr lang="en-US" dirty="0" err="1"/>
              <a:t>pyplot.plot</a:t>
            </a:r>
            <a:r>
              <a:rPr lang="en-US" dirty="0"/>
              <a:t>(</a:t>
            </a:r>
            <a:r>
              <a:rPr lang="en-US" dirty="0" err="1"/>
              <a:t>history.history</a:t>
            </a:r>
            <a:r>
              <a:rPr lang="en-US" dirty="0"/>
              <a:t>['loss'])</a:t>
            </a:r>
          </a:p>
          <a:p>
            <a:r>
              <a:rPr lang="en-US" dirty="0" err="1"/>
              <a:t>pyplot.plot</a:t>
            </a:r>
            <a:r>
              <a:rPr lang="en-US" dirty="0"/>
              <a:t>(</a:t>
            </a:r>
            <a:r>
              <a:rPr lang="en-US" dirty="0" err="1"/>
              <a:t>history.history</a:t>
            </a:r>
            <a:r>
              <a:rPr lang="en-US" dirty="0"/>
              <a:t>['</a:t>
            </a:r>
            <a:r>
              <a:rPr lang="en-US" dirty="0" err="1"/>
              <a:t>val_loss</a:t>
            </a:r>
            <a:r>
              <a:rPr lang="en-US" dirty="0"/>
              <a:t>'])</a:t>
            </a:r>
          </a:p>
          <a:p>
            <a:r>
              <a:rPr lang="en-US" dirty="0" err="1"/>
              <a:t>pyplot.title</a:t>
            </a:r>
            <a:r>
              <a:rPr lang="en-US" dirty="0"/>
              <a:t>('model train vs validation loss')</a:t>
            </a:r>
          </a:p>
          <a:p>
            <a:r>
              <a:rPr lang="en-US" dirty="0" err="1"/>
              <a:t>pyplot.ylabel</a:t>
            </a:r>
            <a:r>
              <a:rPr lang="en-US" dirty="0"/>
              <a:t>('loss')</a:t>
            </a:r>
          </a:p>
          <a:p>
            <a:r>
              <a:rPr lang="en-US" dirty="0" err="1"/>
              <a:t>pyplot.xlabel</a:t>
            </a:r>
            <a:r>
              <a:rPr lang="en-US" dirty="0"/>
              <a:t>('epoch')</a:t>
            </a:r>
          </a:p>
          <a:p>
            <a:r>
              <a:rPr lang="en-US" dirty="0" err="1"/>
              <a:t>pyplot.legend</a:t>
            </a:r>
            <a:r>
              <a:rPr lang="en-US" dirty="0"/>
              <a:t>(['train', 'validation'], </a:t>
            </a:r>
            <a:r>
              <a:rPr lang="en-US" dirty="0" err="1"/>
              <a:t>loc</a:t>
            </a:r>
            <a:r>
              <a:rPr lang="en-US" dirty="0"/>
              <a:t>='upper right')</a:t>
            </a:r>
          </a:p>
          <a:p>
            <a:r>
              <a:rPr lang="en-US" dirty="0" err="1"/>
              <a:t>pyplot.show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49440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EAA6-C3DD-E14B-AC19-41C7283D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过拟合</a:t>
            </a:r>
            <a:r>
              <a:rPr lang="en-US" altLang="zh-CN" dirty="0"/>
              <a:t>loss</a:t>
            </a:r>
            <a:r>
              <a:rPr lang="zh-CN" altLang="en-US" dirty="0"/>
              <a:t>变化曲线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E0E084-3E00-8C4C-BA48-C46B5644A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45" y="1690688"/>
            <a:ext cx="5801784" cy="435133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8C3677B-6045-6741-A1B4-6FFAC1C15475}"/>
              </a:ext>
            </a:extLst>
          </p:cNvPr>
          <p:cNvGrpSpPr/>
          <p:nvPr/>
        </p:nvGrpSpPr>
        <p:grpSpPr>
          <a:xfrm>
            <a:off x="5529263" y="1686720"/>
            <a:ext cx="5801784" cy="4351339"/>
            <a:chOff x="5529263" y="1686720"/>
            <a:chExt cx="5801784" cy="43513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F4D293-BF77-B04B-AFC4-D3AA455EF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263" y="1686720"/>
              <a:ext cx="5801784" cy="43513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31841A-9C98-B044-A059-4A809718C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94596" y="2270125"/>
              <a:ext cx="1041400" cy="43180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7DA5DA-98AB-3E4B-97D9-75C6F33E1EB4}"/>
              </a:ext>
            </a:extLst>
          </p:cNvPr>
          <p:cNvCxnSpPr>
            <a:cxnSpLocks/>
          </p:cNvCxnSpPr>
          <p:nvPr/>
        </p:nvCxnSpPr>
        <p:spPr>
          <a:xfrm>
            <a:off x="934507" y="5380837"/>
            <a:ext cx="4629158" cy="398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475DFB-9320-AB4B-92B9-72AA76471066}"/>
              </a:ext>
            </a:extLst>
          </p:cNvPr>
          <p:cNvSpPr txBox="1"/>
          <p:nvPr/>
        </p:nvSpPr>
        <p:spPr>
          <a:xfrm>
            <a:off x="4121199" y="6167715"/>
            <a:ext cx="238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理论上的比较好的</a:t>
            </a:r>
            <a:r>
              <a:rPr lang="en-US" altLang="zh-CN" dirty="0"/>
              <a:t>loss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328DF2-A5E4-2B47-B648-BBE4BE8C97A0}"/>
              </a:ext>
            </a:extLst>
          </p:cNvPr>
          <p:cNvCxnSpPr>
            <a:cxnSpLocks/>
          </p:cNvCxnSpPr>
          <p:nvPr/>
        </p:nvCxnSpPr>
        <p:spPr>
          <a:xfrm flipV="1">
            <a:off x="5313994" y="5409413"/>
            <a:ext cx="0" cy="7466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61B3B6-8CE8-9545-AE0F-6579B3DCD7E6}"/>
              </a:ext>
            </a:extLst>
          </p:cNvPr>
          <p:cNvCxnSpPr/>
          <p:nvPr/>
        </p:nvCxnSpPr>
        <p:spPr>
          <a:xfrm>
            <a:off x="6430743" y="5409413"/>
            <a:ext cx="5314950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3DB4C7-1428-284D-ABCC-CCAE45731FE5}"/>
              </a:ext>
            </a:extLst>
          </p:cNvPr>
          <p:cNvSpPr txBox="1"/>
          <p:nvPr/>
        </p:nvSpPr>
        <p:spPr>
          <a:xfrm>
            <a:off x="9908749" y="5914516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理论上的比较好的</a:t>
            </a:r>
            <a:r>
              <a:rPr lang="en-US" altLang="zh-CN" dirty="0"/>
              <a:t>loss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CDCE71-5BBD-9843-A8B8-484D277D8B1A}"/>
              </a:ext>
            </a:extLst>
          </p:cNvPr>
          <p:cNvCxnSpPr>
            <a:cxnSpLocks/>
          </p:cNvCxnSpPr>
          <p:nvPr/>
        </p:nvCxnSpPr>
        <p:spPr>
          <a:xfrm flipH="1" flipV="1">
            <a:off x="11101544" y="5409413"/>
            <a:ext cx="14234" cy="37332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45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7F2D2-B9CD-E749-8F65-EC7D1AB1E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39700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from </a:t>
            </a:r>
            <a:r>
              <a:rPr lang="en-US" dirty="0" err="1"/>
              <a:t>keras.models</a:t>
            </a:r>
            <a:r>
              <a:rPr lang="en-US" dirty="0"/>
              <a:t> import Sequential</a:t>
            </a:r>
          </a:p>
          <a:p>
            <a:r>
              <a:rPr lang="en-US" dirty="0"/>
              <a:t>from </a:t>
            </a:r>
            <a:r>
              <a:rPr lang="en-US" dirty="0" err="1"/>
              <a:t>keras.layers</a:t>
            </a:r>
            <a:r>
              <a:rPr lang="en-US" dirty="0"/>
              <a:t> import Dense</a:t>
            </a:r>
          </a:p>
          <a:p>
            <a:r>
              <a:rPr lang="en-US" dirty="0"/>
              <a:t>from </a:t>
            </a:r>
            <a:r>
              <a:rPr lang="en-US" dirty="0" err="1"/>
              <a:t>keras.layers</a:t>
            </a:r>
            <a:r>
              <a:rPr lang="en-US" dirty="0"/>
              <a:t> import LSTM</a:t>
            </a:r>
          </a:p>
          <a:p>
            <a:r>
              <a:rPr lang="en-US" dirty="0"/>
              <a:t>from matplotlib import </a:t>
            </a:r>
            <a:r>
              <a:rPr lang="en-US" dirty="0" err="1"/>
              <a:t>pyplot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numpy</a:t>
            </a:r>
            <a:r>
              <a:rPr lang="en-US" dirty="0"/>
              <a:t> import array</a:t>
            </a:r>
          </a:p>
          <a:p>
            <a:endParaRPr lang="en-US" dirty="0"/>
          </a:p>
          <a:p>
            <a:r>
              <a:rPr lang="en-US" dirty="0"/>
              <a:t># return training data</a:t>
            </a:r>
          </a:p>
          <a:p>
            <a:r>
              <a:rPr lang="en-US" dirty="0"/>
              <a:t>def </a:t>
            </a:r>
            <a:r>
              <a:rPr lang="en-US" dirty="0" err="1"/>
              <a:t>get_train</a:t>
            </a:r>
            <a:r>
              <a:rPr lang="en-US" dirty="0"/>
              <a:t>():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[[0.0, 0.1], [0.1, 0.2], [0.2, 0.3], [0.3, 0.4], [0.4, 0.5]]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array(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r>
              <a:rPr lang="en-US" dirty="0"/>
              <a:t>	X, y = </a:t>
            </a:r>
            <a:r>
              <a:rPr lang="en-US" dirty="0" err="1"/>
              <a:t>seq</a:t>
            </a:r>
            <a:r>
              <a:rPr lang="en-US" dirty="0"/>
              <a:t>[:, 0], </a:t>
            </a:r>
            <a:r>
              <a:rPr lang="en-US" dirty="0" err="1"/>
              <a:t>seq</a:t>
            </a:r>
            <a:r>
              <a:rPr lang="en-US" dirty="0"/>
              <a:t>[:, 1]</a:t>
            </a:r>
          </a:p>
          <a:p>
            <a:r>
              <a:rPr lang="en-US" dirty="0"/>
              <a:t>	X = </a:t>
            </a:r>
            <a:r>
              <a:rPr lang="en-US" dirty="0" err="1"/>
              <a:t>X.reshape</a:t>
            </a:r>
            <a:r>
              <a:rPr lang="en-US" dirty="0"/>
              <a:t>((5, 1, 1))</a:t>
            </a:r>
          </a:p>
          <a:p>
            <a:r>
              <a:rPr lang="en-US" dirty="0"/>
              <a:t>	return X, y</a:t>
            </a:r>
          </a:p>
          <a:p>
            <a:endParaRPr lang="en-US" dirty="0"/>
          </a:p>
          <a:p>
            <a:r>
              <a:rPr lang="en-US" dirty="0"/>
              <a:t># return validation data</a:t>
            </a:r>
          </a:p>
          <a:p>
            <a:r>
              <a:rPr lang="en-US" dirty="0"/>
              <a:t>def </a:t>
            </a:r>
            <a:r>
              <a:rPr lang="en-US" dirty="0" err="1"/>
              <a:t>get_val</a:t>
            </a:r>
            <a:r>
              <a:rPr lang="en-US" dirty="0"/>
              <a:t>():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[[0.5, 0.6], [0.6, 0.7], [0.7, 0.8], [0.8, 0.9], [0.9, 1.0]]</a:t>
            </a:r>
          </a:p>
          <a:p>
            <a:r>
              <a:rPr lang="en-US" dirty="0"/>
              <a:t>	</a:t>
            </a:r>
            <a:r>
              <a:rPr lang="en-US" dirty="0" err="1"/>
              <a:t>seq</a:t>
            </a:r>
            <a:r>
              <a:rPr lang="en-US" dirty="0"/>
              <a:t> = array(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r>
              <a:rPr lang="en-US" dirty="0"/>
              <a:t>	X, y = </a:t>
            </a:r>
            <a:r>
              <a:rPr lang="en-US" dirty="0" err="1"/>
              <a:t>seq</a:t>
            </a:r>
            <a:r>
              <a:rPr lang="en-US" dirty="0"/>
              <a:t>[:, 0], </a:t>
            </a:r>
            <a:r>
              <a:rPr lang="en-US" dirty="0" err="1"/>
              <a:t>seq</a:t>
            </a:r>
            <a:r>
              <a:rPr lang="en-US" dirty="0"/>
              <a:t>[:, 1]</a:t>
            </a:r>
          </a:p>
          <a:p>
            <a:r>
              <a:rPr lang="en-US" dirty="0"/>
              <a:t>	X = </a:t>
            </a:r>
            <a:r>
              <a:rPr lang="en-US" dirty="0" err="1"/>
              <a:t>X.reshape</a:t>
            </a:r>
            <a:r>
              <a:rPr lang="en-US" dirty="0"/>
              <a:t>((</a:t>
            </a:r>
            <a:r>
              <a:rPr lang="en-US" dirty="0" err="1"/>
              <a:t>len</a:t>
            </a:r>
            <a:r>
              <a:rPr lang="en-US" dirty="0"/>
              <a:t>(X), 1, 1))</a:t>
            </a:r>
          </a:p>
          <a:p>
            <a:r>
              <a:rPr lang="en-US" dirty="0"/>
              <a:t>	return X, y</a:t>
            </a:r>
          </a:p>
          <a:p>
            <a:endParaRPr lang="en-US" dirty="0"/>
          </a:p>
          <a:p>
            <a:r>
              <a:rPr lang="en-US" dirty="0"/>
              <a:t># define model</a:t>
            </a:r>
          </a:p>
          <a:p>
            <a:r>
              <a:rPr lang="en-US" dirty="0"/>
              <a:t>model = Sequential()</a:t>
            </a:r>
          </a:p>
          <a:p>
            <a:r>
              <a:rPr lang="en-US" dirty="0" err="1"/>
              <a:t>model.add</a:t>
            </a:r>
            <a:r>
              <a:rPr lang="en-US" dirty="0"/>
              <a:t>(LSTM(10, </a:t>
            </a:r>
            <a:r>
              <a:rPr lang="en-US" dirty="0" err="1"/>
              <a:t>input_shape</a:t>
            </a:r>
            <a:r>
              <a:rPr lang="en-US" dirty="0"/>
              <a:t>=(1,1)))</a:t>
            </a:r>
          </a:p>
          <a:p>
            <a:r>
              <a:rPr lang="en-US" dirty="0" err="1"/>
              <a:t>model.add</a:t>
            </a:r>
            <a:r>
              <a:rPr lang="en-US" dirty="0"/>
              <a:t>(Dense(1, activation='linear'))</a:t>
            </a:r>
          </a:p>
          <a:p>
            <a:r>
              <a:rPr lang="en-US" dirty="0"/>
              <a:t># compile model</a:t>
            </a:r>
          </a:p>
          <a:p>
            <a:r>
              <a:rPr lang="en-US" dirty="0" err="1"/>
              <a:t>model.compile</a:t>
            </a:r>
            <a:r>
              <a:rPr lang="en-US" dirty="0"/>
              <a:t>(loss='</a:t>
            </a:r>
            <a:r>
              <a:rPr lang="en-US" dirty="0" err="1"/>
              <a:t>mse</a:t>
            </a:r>
            <a:r>
              <a:rPr lang="en-US" dirty="0"/>
              <a:t>', optimizer='</a:t>
            </a:r>
            <a:r>
              <a:rPr lang="en-US" dirty="0" err="1"/>
              <a:t>adam</a:t>
            </a:r>
            <a:r>
              <a:rPr lang="en-US" dirty="0"/>
              <a:t>')</a:t>
            </a:r>
          </a:p>
          <a:p>
            <a:r>
              <a:rPr lang="en-US" dirty="0"/>
              <a:t># fit model</a:t>
            </a:r>
          </a:p>
          <a:p>
            <a:r>
              <a:rPr lang="en-US" dirty="0" err="1"/>
              <a:t>X,y</a:t>
            </a:r>
            <a:r>
              <a:rPr lang="en-US" dirty="0"/>
              <a:t> = </a:t>
            </a:r>
            <a:r>
              <a:rPr lang="en-US" dirty="0" err="1"/>
              <a:t>get_train</a:t>
            </a:r>
            <a:r>
              <a:rPr lang="en-US" dirty="0"/>
              <a:t>()</a:t>
            </a:r>
          </a:p>
          <a:p>
            <a:r>
              <a:rPr lang="en-US" dirty="0" err="1"/>
              <a:t>valX</a:t>
            </a:r>
            <a:r>
              <a:rPr lang="en-US" dirty="0"/>
              <a:t>, </a:t>
            </a:r>
            <a:r>
              <a:rPr lang="en-US" dirty="0" err="1"/>
              <a:t>valY</a:t>
            </a:r>
            <a:r>
              <a:rPr lang="en-US" dirty="0"/>
              <a:t> = </a:t>
            </a:r>
            <a:r>
              <a:rPr lang="en-US" dirty="0" err="1"/>
              <a:t>get_val</a:t>
            </a:r>
            <a:r>
              <a:rPr lang="en-US" dirty="0"/>
              <a:t>()</a:t>
            </a:r>
          </a:p>
          <a:p>
            <a:r>
              <a:rPr lang="en-US" dirty="0"/>
              <a:t>history = </a:t>
            </a:r>
            <a:r>
              <a:rPr lang="en-US" dirty="0" err="1"/>
              <a:t>model.fit</a:t>
            </a:r>
            <a:r>
              <a:rPr lang="en-US" dirty="0"/>
              <a:t>(X, y, epochs=1200, </a:t>
            </a:r>
            <a:r>
              <a:rPr lang="en-US" dirty="0" err="1"/>
              <a:t>validation_data</a:t>
            </a:r>
            <a:r>
              <a:rPr lang="en-US" dirty="0"/>
              <a:t>=(</a:t>
            </a:r>
            <a:r>
              <a:rPr lang="en-US" dirty="0" err="1"/>
              <a:t>valX</a:t>
            </a:r>
            <a:r>
              <a:rPr lang="en-US" dirty="0"/>
              <a:t>, </a:t>
            </a:r>
            <a:r>
              <a:rPr lang="en-US" dirty="0" err="1"/>
              <a:t>valY</a:t>
            </a:r>
            <a:r>
              <a:rPr lang="en-US" dirty="0"/>
              <a:t>), shuffle=False)</a:t>
            </a:r>
          </a:p>
          <a:p>
            <a:r>
              <a:rPr lang="en-US" dirty="0"/>
              <a:t># plot train and validation loss</a:t>
            </a:r>
          </a:p>
          <a:p>
            <a:r>
              <a:rPr lang="en-US" dirty="0" err="1"/>
              <a:t>pyplot.plot</a:t>
            </a:r>
            <a:r>
              <a:rPr lang="en-US" dirty="0"/>
              <a:t>(</a:t>
            </a:r>
            <a:r>
              <a:rPr lang="en-US" dirty="0" err="1"/>
              <a:t>history.history</a:t>
            </a:r>
            <a:r>
              <a:rPr lang="en-US" dirty="0"/>
              <a:t>['loss'][500:])</a:t>
            </a:r>
          </a:p>
          <a:p>
            <a:r>
              <a:rPr lang="en-US" dirty="0" err="1"/>
              <a:t>pyplot.plot</a:t>
            </a:r>
            <a:r>
              <a:rPr lang="en-US" dirty="0"/>
              <a:t>(</a:t>
            </a:r>
            <a:r>
              <a:rPr lang="en-US" dirty="0" err="1"/>
              <a:t>history.history</a:t>
            </a:r>
            <a:r>
              <a:rPr lang="en-US" dirty="0"/>
              <a:t>['</a:t>
            </a:r>
            <a:r>
              <a:rPr lang="en-US" dirty="0" err="1"/>
              <a:t>val_loss</a:t>
            </a:r>
            <a:r>
              <a:rPr lang="en-US" dirty="0"/>
              <a:t>'][500:])</a:t>
            </a:r>
          </a:p>
          <a:p>
            <a:r>
              <a:rPr lang="en-US" dirty="0" err="1"/>
              <a:t>pyplot.title</a:t>
            </a:r>
            <a:r>
              <a:rPr lang="en-US" dirty="0"/>
              <a:t>('model train vs validation loss')</a:t>
            </a:r>
          </a:p>
          <a:p>
            <a:r>
              <a:rPr lang="en-US" dirty="0" err="1"/>
              <a:t>pyplot.ylabel</a:t>
            </a:r>
            <a:r>
              <a:rPr lang="en-US" dirty="0"/>
              <a:t>('loss')</a:t>
            </a:r>
          </a:p>
          <a:p>
            <a:r>
              <a:rPr lang="en-US" dirty="0" err="1"/>
              <a:t>pyplot.xlabel</a:t>
            </a:r>
            <a:r>
              <a:rPr lang="en-US" dirty="0"/>
              <a:t>('epoch')</a:t>
            </a:r>
          </a:p>
          <a:p>
            <a:r>
              <a:rPr lang="en-US" dirty="0" err="1"/>
              <a:t>pyplot.legend</a:t>
            </a:r>
            <a:r>
              <a:rPr lang="en-US" dirty="0"/>
              <a:t>(['train', 'validation'], </a:t>
            </a:r>
            <a:r>
              <a:rPr lang="en-US" dirty="0" err="1"/>
              <a:t>loc</a:t>
            </a:r>
            <a:r>
              <a:rPr lang="en-US" dirty="0"/>
              <a:t>='upper right')</a:t>
            </a:r>
          </a:p>
          <a:p>
            <a:r>
              <a:rPr lang="en-US" dirty="0" err="1"/>
              <a:t>pyplot.show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35451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EAA6-C3DD-E14B-AC19-41C7283D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消除过拟合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2B3BE-3136-E642-9C90-114A03C0E63A}"/>
              </a:ext>
            </a:extLst>
          </p:cNvPr>
          <p:cNvGrpSpPr/>
          <p:nvPr/>
        </p:nvGrpSpPr>
        <p:grpSpPr>
          <a:xfrm>
            <a:off x="-114300" y="1576681"/>
            <a:ext cx="6765075" cy="4597128"/>
            <a:chOff x="5529263" y="1686720"/>
            <a:chExt cx="6765075" cy="45971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C3677B-6045-6741-A1B4-6FFAC1C15475}"/>
                </a:ext>
              </a:extLst>
            </p:cNvPr>
            <p:cNvGrpSpPr/>
            <p:nvPr/>
          </p:nvGrpSpPr>
          <p:grpSpPr>
            <a:xfrm>
              <a:off x="5529263" y="1686720"/>
              <a:ext cx="5801784" cy="4351339"/>
              <a:chOff x="5529263" y="1686720"/>
              <a:chExt cx="5801784" cy="435133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F4D293-BF77-B04B-AFC4-D3AA455EF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9263" y="1686720"/>
                <a:ext cx="5801784" cy="435133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931841A-9C98-B044-A059-4A809718C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4596" y="2270125"/>
                <a:ext cx="1041400" cy="431800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61B3B6-8CE8-9545-AE0F-6579B3DCD7E6}"/>
                </a:ext>
              </a:extLst>
            </p:cNvPr>
            <p:cNvCxnSpPr/>
            <p:nvPr/>
          </p:nvCxnSpPr>
          <p:spPr>
            <a:xfrm>
              <a:off x="6430743" y="5409413"/>
              <a:ext cx="5314950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3DB4C7-1428-284D-ABCC-CCAE45731FE5}"/>
                </a:ext>
              </a:extLst>
            </p:cNvPr>
            <p:cNvSpPr txBox="1"/>
            <p:nvPr/>
          </p:nvSpPr>
          <p:spPr>
            <a:xfrm>
              <a:off x="9908749" y="5914516"/>
              <a:ext cx="238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理论上的比较好的</a:t>
              </a:r>
              <a:r>
                <a:rPr lang="en-US" altLang="zh-CN" dirty="0"/>
                <a:t>loss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CDCE71-5BBD-9843-A8B8-484D277D8B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01544" y="5409413"/>
              <a:ext cx="14234" cy="37332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470D4E-F375-B941-A270-43AD2B11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887" y="1822471"/>
            <a:ext cx="5438775" cy="4351338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检测训练数据集和测试数据是否有相对应的特征</a:t>
            </a:r>
            <a:endParaRPr lang="en-US" altLang="zh-CN" dirty="0"/>
          </a:p>
          <a:p>
            <a:pPr lvl="1"/>
            <a:r>
              <a:rPr lang="zh-CN" altLang="en-US" dirty="0"/>
              <a:t>增加训练数据的种类</a:t>
            </a:r>
            <a:r>
              <a:rPr lang="en-US" altLang="zh-CN" dirty="0"/>
              <a:t>,</a:t>
            </a:r>
            <a:r>
              <a:rPr lang="zh-CN" altLang="en-US" dirty="0"/>
              <a:t> 使得训练数据覆盖所有测试数据的特性</a:t>
            </a:r>
            <a:endParaRPr lang="en-US" altLang="zh-CN" dirty="0"/>
          </a:p>
          <a:p>
            <a:pPr lvl="1"/>
            <a:r>
              <a:rPr lang="zh-CN" altLang="en-US" dirty="0"/>
              <a:t>使用数据增强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减小网络复杂度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增加正则化</a:t>
            </a:r>
            <a:endParaRPr lang="en-US" altLang="zh-CN" dirty="0"/>
          </a:p>
          <a:p>
            <a:pPr lvl="1"/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</a:p>
          <a:p>
            <a:pPr lvl="1"/>
            <a:r>
              <a:rPr lang="en-US" altLang="zh-CN" dirty="0"/>
              <a:t>L2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 增加</a:t>
            </a:r>
            <a:r>
              <a:rPr lang="en-US" altLang="zh-CN" dirty="0"/>
              <a:t>Drop</a:t>
            </a:r>
            <a:r>
              <a:rPr lang="zh-CN" altLang="en-US" dirty="0"/>
              <a:t>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 添加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 err="1"/>
              <a:t>Normalizatin</a:t>
            </a:r>
            <a:endParaRPr lang="en-US" altLang="zh-CN" dirty="0"/>
          </a:p>
          <a:p>
            <a:endParaRPr lang="en-US" dirty="0">
              <a:latin typeface="+mj-e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4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1802-0539-554C-8157-8B0D40E7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 建立合理的预期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A99F8-496B-4E4F-81AC-60ACCFF7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深度网络可能达到的评价指标最好的值</a:t>
            </a:r>
            <a:r>
              <a:rPr lang="en-US" altLang="zh-CN" dirty="0"/>
              <a:t>?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以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captioning</a:t>
            </a:r>
            <a:r>
              <a:rPr lang="zh-CN" altLang="en-US" dirty="0"/>
              <a:t>为例</a:t>
            </a:r>
            <a:r>
              <a:rPr lang="en-US" altLang="zh-CN" dirty="0"/>
              <a:t>)</a:t>
            </a:r>
          </a:p>
          <a:p>
            <a:r>
              <a:rPr lang="en-US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captioning</a:t>
            </a:r>
            <a:r>
              <a:rPr lang="zh-CN" altLang="en-US" dirty="0"/>
              <a:t>可以理解为四个串行任务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 目标识别</a:t>
            </a:r>
            <a:endParaRPr lang="en-US" altLang="zh-CN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 目标动作识别</a:t>
            </a:r>
            <a:endParaRPr lang="en-US" altLang="zh-CN" dirty="0"/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 场景理解</a:t>
            </a:r>
            <a:endParaRPr lang="en-US" altLang="zh-CN" dirty="0"/>
          </a:p>
          <a:p>
            <a:pPr lvl="1"/>
            <a:r>
              <a:rPr lang="en-US" altLang="zh-CN" dirty="0"/>
              <a:t>4.</a:t>
            </a:r>
            <a:r>
              <a:rPr lang="zh-CN" altLang="en-US" dirty="0"/>
              <a:t> 语言合成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44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68DB-0CB3-8F49-AA55-4097FA1B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5E38-F204-C643-AA5A-7587CB68D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文本合成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>
                <a:hlinkClick r:id="rId2"/>
              </a:rPr>
              <a:t>https://noon99jaki.github.io/publication/2017-text-gen.pdf</a:t>
            </a:r>
            <a:endParaRPr lang="en-US" dirty="0"/>
          </a:p>
          <a:p>
            <a:r>
              <a:rPr lang="zh-CN" altLang="en-US" dirty="0"/>
              <a:t>过拟合</a:t>
            </a:r>
            <a:r>
              <a:rPr lang="en-US" altLang="zh-CN" dirty="0"/>
              <a:t>/</a:t>
            </a:r>
            <a:r>
              <a:rPr lang="zh-CN" altLang="en-US" dirty="0"/>
              <a:t>欠拟合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>
                <a:hlinkClick r:id="rId3"/>
              </a:rPr>
              <a:t>https://machinelearningmastery.com/diagnose-overfitting-underfitting-lstm-models/</a:t>
            </a:r>
            <a:endParaRPr lang="en-US" dirty="0"/>
          </a:p>
          <a:p>
            <a:r>
              <a:rPr lang="en-US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stopping:</a:t>
            </a:r>
            <a:r>
              <a:rPr lang="zh-CN" altLang="en-US" dirty="0"/>
              <a:t> </a:t>
            </a:r>
            <a:r>
              <a:rPr lang="en-US" dirty="0">
                <a:hlinkClick r:id="rId4"/>
              </a:rPr>
              <a:t>https://machinelearningmastery.com/how-to-stop-training-deep-neural-networks-at-the-right-time-using-early-stopping/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22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8CE9-10EE-2F48-99E2-74DAEB13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532BA-3182-CF45-A19B-688A4FC28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3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585F-C467-2C4A-A7F9-CB948843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88"/>
            <a:ext cx="10515600" cy="1325563"/>
          </a:xfrm>
        </p:spPr>
        <p:txBody>
          <a:bodyPr/>
          <a:lstStyle/>
          <a:p>
            <a:r>
              <a:rPr lang="zh-CN" altLang="en-US" dirty="0"/>
              <a:t>目标分割的效果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FD01A8-0A0D-5847-9C02-FA3ABA55D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896" y="796924"/>
            <a:ext cx="11116692" cy="54653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919A87-467E-0545-ABC6-C89FE7A64F33}"/>
              </a:ext>
            </a:extLst>
          </p:cNvPr>
          <p:cNvSpPr/>
          <p:nvPr/>
        </p:nvSpPr>
        <p:spPr>
          <a:xfrm>
            <a:off x="441896" y="6262273"/>
            <a:ext cx="5161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https://competitions.codalab.org/competitions/5181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11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A01B-8703-CE45-8300-BF8D7AC9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5F49D-9F3B-0A44-9BEE-CC7A035B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0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442C-F6F4-4E43-AA17-3030CF3B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目标检测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FE8EB9-5558-7947-81A5-E35CA5442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850" y="2267744"/>
            <a:ext cx="8242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59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0AF2-6F2D-7544-A3E9-27588E8E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目标检测的效果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EB97B5-3184-AF41-896B-5CCB5CB79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375" y="1266834"/>
            <a:ext cx="9363249" cy="559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4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A9F0-1FDC-B843-BFB0-69AE8731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zh-CN" altLang="en-US" dirty="0"/>
              <a:t>动作识别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B25C1E-2AB3-9F47-9EDA-773561B4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613" b="13181"/>
          <a:stretch/>
        </p:blipFill>
        <p:spPr>
          <a:xfrm>
            <a:off x="0" y="1867401"/>
            <a:ext cx="12245699" cy="26962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6D496-1C6B-284C-8970-E5ABE8CEB516}"/>
              </a:ext>
            </a:extLst>
          </p:cNvPr>
          <p:cNvSpPr/>
          <p:nvPr/>
        </p:nvSpPr>
        <p:spPr>
          <a:xfrm>
            <a:off x="1011784" y="5167311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https://arxiv.org/pdf/1806.11230.pdf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6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88A58-5563-744E-9F7E-510AEB9B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动作识别效果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205B53-C3DA-E749-8BC5-99621B453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07" y="1690688"/>
            <a:ext cx="11619385" cy="31956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310384-DED2-CE4B-988D-F219D6657EC6}"/>
              </a:ext>
            </a:extLst>
          </p:cNvPr>
          <p:cNvSpPr/>
          <p:nvPr/>
        </p:nvSpPr>
        <p:spPr>
          <a:xfrm>
            <a:off x="401173" y="5573197"/>
            <a:ext cx="3674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https://arxiv.org/pdf/1806.11230.pdf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50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4B872-4A87-C54A-9F7D-1BB8ABA6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场景理解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4E07A8-5047-B941-9A5C-13F2F8176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60" y="1468438"/>
            <a:ext cx="11487770" cy="4818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194671-FE23-E940-9704-E75206D60A2F}"/>
              </a:ext>
            </a:extLst>
          </p:cNvPr>
          <p:cNvSpPr/>
          <p:nvPr/>
        </p:nvSpPr>
        <p:spPr>
          <a:xfrm>
            <a:off x="552450" y="6308209"/>
            <a:ext cx="4488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http://places.csail.mit.edu/places_NIPS14.pdf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1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FA89-90F8-A044-B846-F9CDDB69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dirty="0"/>
              <a:t>.</a:t>
            </a:r>
            <a:r>
              <a:rPr lang="zh-CN" altLang="en-US" dirty="0"/>
              <a:t>场景理解的效果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E080F2-8970-1249-84F1-74865C528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30920"/>
            <a:ext cx="10515600" cy="15407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C8B0DF-A743-1949-8B28-4B50B20A4741}"/>
              </a:ext>
            </a:extLst>
          </p:cNvPr>
          <p:cNvSpPr/>
          <p:nvPr/>
        </p:nvSpPr>
        <p:spPr>
          <a:xfrm>
            <a:off x="838200" y="5942567"/>
            <a:ext cx="4488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http://places.csail.mit.edu/places_NIPS14.pdf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66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963</Words>
  <Application>Microsoft Macintosh PowerPoint</Application>
  <PresentationFormat>Widescreen</PresentationFormat>
  <Paragraphs>261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等线 Light</vt:lpstr>
      <vt:lpstr>Songti TC</vt:lpstr>
      <vt:lpstr>Arial</vt:lpstr>
      <vt:lpstr>Calibri</vt:lpstr>
      <vt:lpstr>Calibri Light</vt:lpstr>
      <vt:lpstr>Cambria Math</vt:lpstr>
      <vt:lpstr>Office Theme</vt:lpstr>
      <vt:lpstr>深度学习调参</vt:lpstr>
      <vt:lpstr>一. 建立评价指标</vt:lpstr>
      <vt:lpstr>二. 建立合理的预期</vt:lpstr>
      <vt:lpstr>1. 目标检测 </vt:lpstr>
      <vt:lpstr>1. 目标检测的效果 </vt:lpstr>
      <vt:lpstr>2. 动作识别</vt:lpstr>
      <vt:lpstr>2. 动作识别效果</vt:lpstr>
      <vt:lpstr>3. 场景理解</vt:lpstr>
      <vt:lpstr>3.场景理解的效果</vt:lpstr>
      <vt:lpstr>4. 文本合成</vt:lpstr>
      <vt:lpstr>4. 文本合成的效果</vt:lpstr>
      <vt:lpstr>Image Captioning 预期的最佳效果 </vt:lpstr>
      <vt:lpstr>三. 建立合理的数据集</vt:lpstr>
      <vt:lpstr>四. 判断是否欠/过拟合</vt:lpstr>
      <vt:lpstr>理解bias/variance</vt:lpstr>
      <vt:lpstr>理解bias/variance (续)</vt:lpstr>
      <vt:lpstr>Bias 和variance的平衡</vt:lpstr>
      <vt:lpstr>判断过/欠拟合的一般代码</vt:lpstr>
      <vt:lpstr>欠拟合loss变化曲线(1)</vt:lpstr>
      <vt:lpstr>PowerPoint Presentation</vt:lpstr>
      <vt:lpstr>消除欠拟合(1)</vt:lpstr>
      <vt:lpstr>欠拟合loss变化曲线(2)</vt:lpstr>
      <vt:lpstr>PowerPoint Presentation</vt:lpstr>
      <vt:lpstr>消除欠拟合(2)</vt:lpstr>
      <vt:lpstr>好的拟合loss变化曲线</vt:lpstr>
      <vt:lpstr>PowerPoint Presentation</vt:lpstr>
      <vt:lpstr>过拟合loss变化曲线</vt:lpstr>
      <vt:lpstr>PowerPoint Presentation</vt:lpstr>
      <vt:lpstr>消除过拟合</vt:lpstr>
      <vt:lpstr>References</vt:lpstr>
      <vt:lpstr>Appendix</vt:lpstr>
      <vt:lpstr>目标分割的效果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深度学习调参</dc:title>
  <dc:creator>YUAN YUAN</dc:creator>
  <cp:lastModifiedBy>YUAN YUAN</cp:lastModifiedBy>
  <cp:revision>58</cp:revision>
  <dcterms:created xsi:type="dcterms:W3CDTF">2019-04-20T21:24:21Z</dcterms:created>
  <dcterms:modified xsi:type="dcterms:W3CDTF">2019-04-21T04:17:45Z</dcterms:modified>
</cp:coreProperties>
</file>